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8" r:id="rId6"/>
    <p:sldId id="268" r:id="rId7"/>
    <p:sldId id="269" r:id="rId8"/>
    <p:sldId id="270" r:id="rId9"/>
    <p:sldId id="299" r:id="rId10"/>
    <p:sldId id="300" r:id="rId11"/>
    <p:sldId id="301" r:id="rId12"/>
    <p:sldId id="302" r:id="rId13"/>
    <p:sldId id="303" r:id="rId14"/>
    <p:sldId id="304" r:id="rId15"/>
    <p:sldId id="306" r:id="rId16"/>
    <p:sldId id="307" r:id="rId17"/>
    <p:sldId id="308" r:id="rId18"/>
    <p:sldId id="271" r:id="rId19"/>
    <p:sldId id="309" r:id="rId20"/>
    <p:sldId id="310" r:id="rId21"/>
    <p:sldId id="311" r:id="rId22"/>
    <p:sldId id="312" r:id="rId23"/>
    <p:sldId id="313" r:id="rId24"/>
    <p:sldId id="314" r:id="rId25"/>
    <p:sldId id="272" r:id="rId26"/>
    <p:sldId id="315" r:id="rId27"/>
    <p:sldId id="316" r:id="rId28"/>
    <p:sldId id="317" r:id="rId29"/>
    <p:sldId id="318" r:id="rId30"/>
    <p:sldId id="320" r:id="rId31"/>
    <p:sldId id="319" r:id="rId32"/>
    <p:sldId id="322" r:id="rId33"/>
    <p:sldId id="323" r:id="rId34"/>
    <p:sldId id="324" r:id="rId35"/>
    <p:sldId id="325" r:id="rId36"/>
    <p:sldId id="326" r:id="rId37"/>
    <p:sldId id="327" r:id="rId38"/>
    <p:sldId id="328" r:id="rId39"/>
    <p:sldId id="329" r:id="rId40"/>
    <p:sldId id="330" r:id="rId41"/>
    <p:sldId id="331" r:id="rId42"/>
    <p:sldId id="274"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317087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4187146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830546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5BA9F59-329E-4F8F-B454-94E70BD2D7D5}" type="datetimeFigureOut">
              <a:rPr lang="ru-RU" smtClean="0"/>
              <a:t>18.04.2023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2559503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5BA9F59-329E-4F8F-B454-94E70BD2D7D5}" type="datetimeFigureOut">
              <a:rPr lang="ru-RU" smtClean="0"/>
              <a:t>18.04.2023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8012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5BA9F59-329E-4F8F-B454-94E70BD2D7D5}" type="datetimeFigureOut">
              <a:rPr lang="ru-RU" smtClean="0"/>
              <a:t>18.04.2023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1979211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5BA9F59-329E-4F8F-B454-94E70BD2D7D5}" type="datetimeFigureOut">
              <a:rPr lang="ru-RU" smtClean="0"/>
              <a:t>18.04.2023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222770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BA9F59-329E-4F8F-B454-94E70BD2D7D5}" type="datetimeFigureOut">
              <a:rPr lang="ru-RU" smtClean="0"/>
              <a:t>18.04.2023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3948027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BA9F59-329E-4F8F-B454-94E70BD2D7D5}" type="datetimeFigureOut">
              <a:rPr lang="ru-RU" smtClean="0"/>
              <a:t>18.04.2023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2090091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108121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B533BF-6673-44B1-9ED0-460C79ED3181}" type="slidenum">
              <a:rPr lang="ru-RU" smtClean="0"/>
              <a:t>‹#›</a:t>
            </a:fld>
            <a:endParaRPr lang="ru-RU"/>
          </a:p>
        </p:txBody>
      </p:sp>
    </p:spTree>
    <p:extLst>
      <p:ext uri="{BB962C8B-B14F-4D97-AF65-F5344CB8AC3E}">
        <p14:creationId xmlns:p14="http://schemas.microsoft.com/office/powerpoint/2010/main" val="3639428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BA9F59-329E-4F8F-B454-94E70BD2D7D5}" type="datetimeFigureOut">
              <a:rPr lang="ru-RU" smtClean="0"/>
              <a:t>18.04.2023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533BF-6673-44B1-9ED0-460C79ED3181}" type="slidenum">
              <a:rPr lang="ru-RU" smtClean="0"/>
              <a:t>‹#›</a:t>
            </a:fld>
            <a:endParaRPr lang="ru-RU"/>
          </a:p>
        </p:txBody>
      </p:sp>
    </p:spTree>
    <p:extLst>
      <p:ext uri="{BB962C8B-B14F-4D97-AF65-F5344CB8AC3E}">
        <p14:creationId xmlns:p14="http://schemas.microsoft.com/office/powerpoint/2010/main" val="2026838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virtana.com/glossary/what-is-aws-nitro/"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techtarget.com/searchaws/definition/Amazon-SageMake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strike="sngStrike" dirty="0" smtClean="0"/>
              <a:t>New Face</a:t>
            </a:r>
            <a:r>
              <a:rPr lang="en-US" dirty="0"/>
              <a:t> </a:t>
            </a:r>
            <a:r>
              <a:rPr lang="en-US" dirty="0" smtClean="0"/>
              <a:t>Kaleidoscope of </a:t>
            </a:r>
            <a:r>
              <a:rPr lang="en-US" dirty="0" err="1" smtClean="0"/>
              <a:t>Amazone</a:t>
            </a:r>
            <a:r>
              <a:rPr lang="en-US" dirty="0" smtClean="0"/>
              <a:t> Redshift</a:t>
            </a:r>
            <a:endParaRPr lang="ru-RU" dirty="0"/>
          </a:p>
        </p:txBody>
      </p:sp>
      <p:sp>
        <p:nvSpPr>
          <p:cNvPr id="3" name="Подзаголовок 2"/>
          <p:cNvSpPr>
            <a:spLocks noGrp="1"/>
          </p:cNvSpPr>
          <p:nvPr>
            <p:ph type="subTitle" idx="1"/>
          </p:nvPr>
        </p:nvSpPr>
        <p:spPr/>
        <p:txBody>
          <a:bodyPr/>
          <a:lstStyle/>
          <a:p>
            <a:r>
              <a:rPr lang="en-US" dirty="0" smtClean="0"/>
              <a:t>Sergey D. </a:t>
            </a:r>
            <a:r>
              <a:rPr lang="en-US" dirty="0" err="1" smtClean="0"/>
              <a:t>Kuznetsov</a:t>
            </a:r>
            <a:endParaRPr lang="ru-RU" dirty="0"/>
          </a:p>
        </p:txBody>
      </p:sp>
    </p:spTree>
    <p:extLst>
      <p:ext uri="{BB962C8B-B14F-4D97-AF65-F5344CB8AC3E}">
        <p14:creationId xmlns:p14="http://schemas.microsoft.com/office/powerpoint/2010/main" val="379481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Introduction (1)</a:t>
            </a:r>
            <a:endParaRPr lang="ru-RU" dirty="0"/>
          </a:p>
        </p:txBody>
      </p:sp>
      <p:sp>
        <p:nvSpPr>
          <p:cNvPr id="3" name="Объект 2"/>
          <p:cNvSpPr>
            <a:spLocks noGrp="1"/>
          </p:cNvSpPr>
          <p:nvPr>
            <p:ph idx="1"/>
          </p:nvPr>
        </p:nvSpPr>
        <p:spPr/>
        <p:txBody>
          <a:bodyPr>
            <a:normAutofit/>
          </a:bodyPr>
          <a:lstStyle/>
          <a:p>
            <a:r>
              <a:rPr lang="en-US" dirty="0" smtClean="0"/>
              <a:t>Redshift was launched by </a:t>
            </a:r>
            <a:r>
              <a:rPr lang="en-US" dirty="0"/>
              <a:t>Amazon Web </a:t>
            </a:r>
            <a:r>
              <a:rPr lang="en-US" dirty="0" smtClean="0"/>
              <a:t>Services in 2013</a:t>
            </a:r>
          </a:p>
          <a:p>
            <a:r>
              <a:rPr lang="en-US" dirty="0" smtClean="0"/>
              <a:t>The first architectural solution was described in one well-known conference paper:</a:t>
            </a:r>
          </a:p>
          <a:p>
            <a:pPr lvl="1"/>
            <a:r>
              <a:rPr lang="en-US" i="1" dirty="0"/>
              <a:t>Anurag Gupta, Deepak Agarwal, Derek Tan, Jakub </a:t>
            </a:r>
            <a:r>
              <a:rPr lang="en-US" i="1" dirty="0" err="1"/>
              <a:t>Kulesza</a:t>
            </a:r>
            <a:r>
              <a:rPr lang="en-US" i="1" dirty="0"/>
              <a:t>, Rahul Pathak</a:t>
            </a:r>
            <a:r>
              <a:rPr lang="en-US" i="1" dirty="0" smtClean="0"/>
              <a:t>, Stefano </a:t>
            </a:r>
            <a:r>
              <a:rPr lang="en-US" i="1" dirty="0"/>
              <a:t>Stefani, </a:t>
            </a:r>
            <a:r>
              <a:rPr lang="en-US" i="1" dirty="0" err="1"/>
              <a:t>Vidhya</a:t>
            </a:r>
            <a:r>
              <a:rPr lang="en-US" i="1" dirty="0"/>
              <a:t> </a:t>
            </a:r>
            <a:r>
              <a:rPr lang="en-US" i="1" dirty="0" smtClean="0"/>
              <a:t>Srinivasan. </a:t>
            </a:r>
            <a:r>
              <a:rPr lang="en-US" b="1" i="1" dirty="0"/>
              <a:t>Amazon Redshift and the Case for </a:t>
            </a:r>
            <a:r>
              <a:rPr lang="en-US" b="1" i="1" dirty="0" smtClean="0"/>
              <a:t>Simpler Data Warehouses. </a:t>
            </a:r>
            <a:r>
              <a:rPr lang="en-US" i="1" dirty="0"/>
              <a:t>Proceedings of the 2015 ACM SIGMOD International Conference on Management of </a:t>
            </a:r>
            <a:r>
              <a:rPr lang="en-US" i="1" dirty="0" smtClean="0"/>
              <a:t>Data, May 2015, </a:t>
            </a:r>
            <a:r>
              <a:rPr lang="en-US" i="1" dirty="0"/>
              <a:t>Pages </a:t>
            </a:r>
            <a:r>
              <a:rPr lang="en-US" i="1" dirty="0" smtClean="0"/>
              <a:t>1917–1923</a:t>
            </a:r>
          </a:p>
          <a:p>
            <a:r>
              <a:rPr lang="en-US" dirty="0" smtClean="0"/>
              <a:t>and one rather introductory book:</a:t>
            </a:r>
          </a:p>
          <a:p>
            <a:pPr lvl="1"/>
            <a:r>
              <a:rPr lang="en-US" i="1" dirty="0"/>
              <a:t>Stefan </a:t>
            </a:r>
            <a:r>
              <a:rPr lang="en-US" i="1" dirty="0" smtClean="0"/>
              <a:t>Bauer. </a:t>
            </a:r>
            <a:r>
              <a:rPr lang="en-US" b="1" i="1" dirty="0"/>
              <a:t>Getting Started with Amazon </a:t>
            </a:r>
            <a:r>
              <a:rPr lang="en-US" b="1" i="1" dirty="0" smtClean="0"/>
              <a:t>Redshift. </a:t>
            </a:r>
            <a:r>
              <a:rPr lang="en-US" i="1" dirty="0" err="1"/>
              <a:t>Packt</a:t>
            </a:r>
            <a:r>
              <a:rPr lang="en-US" i="1" dirty="0"/>
              <a:t> </a:t>
            </a:r>
            <a:r>
              <a:rPr lang="en-US" i="1" dirty="0" smtClean="0"/>
              <a:t>Publishing, 2013, 154 p.</a:t>
            </a:r>
            <a:endParaRPr lang="en-US" b="1" i="1" dirty="0"/>
          </a:p>
          <a:p>
            <a:endParaRPr lang="en-US" i="1" dirty="0" smtClean="0"/>
          </a:p>
          <a:p>
            <a:endParaRPr lang="ru-RU" dirty="0"/>
          </a:p>
        </p:txBody>
      </p:sp>
    </p:spTree>
    <p:extLst>
      <p:ext uri="{BB962C8B-B14F-4D97-AF65-F5344CB8AC3E}">
        <p14:creationId xmlns:p14="http://schemas.microsoft.com/office/powerpoint/2010/main" val="4158352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Introduction (2)</a:t>
            </a:r>
            <a:endParaRPr lang="ru-RU" dirty="0"/>
          </a:p>
        </p:txBody>
      </p:sp>
      <p:sp>
        <p:nvSpPr>
          <p:cNvPr id="3" name="Объект 2"/>
          <p:cNvSpPr>
            <a:spLocks noGrp="1"/>
          </p:cNvSpPr>
          <p:nvPr>
            <p:ph idx="1"/>
          </p:nvPr>
        </p:nvSpPr>
        <p:spPr/>
        <p:txBody>
          <a:bodyPr>
            <a:normAutofit fontScale="92500" lnSpcReduction="10000"/>
          </a:bodyPr>
          <a:lstStyle/>
          <a:p>
            <a:r>
              <a:rPr lang="en-US" dirty="0" smtClean="0"/>
              <a:t>Based on the first Redshift paper and some later documentation of </a:t>
            </a:r>
            <a:r>
              <a:rPr lang="en-US" dirty="0" err="1" smtClean="0"/>
              <a:t>Amason</a:t>
            </a:r>
            <a:r>
              <a:rPr lang="en-US" dirty="0" smtClean="0"/>
              <a:t> I prepared and presented last year some short architectural overview of Redshift within my talk</a:t>
            </a:r>
          </a:p>
          <a:p>
            <a:pPr lvl="1"/>
            <a:r>
              <a:rPr lang="en-US" i="1" dirty="0"/>
              <a:t>Cloud Data Warehouses and Real-time </a:t>
            </a:r>
            <a:r>
              <a:rPr lang="en-US" i="1" dirty="0" smtClean="0"/>
              <a:t>Analytics</a:t>
            </a:r>
          </a:p>
          <a:p>
            <a:r>
              <a:rPr lang="en-US" dirty="0" smtClean="0"/>
              <a:t>Certainly, Redshift was evolved in time, and new architectural solutions where described this year in new conference paper (with 24 authors!)</a:t>
            </a:r>
          </a:p>
          <a:p>
            <a:pPr lvl="1"/>
            <a:r>
              <a:rPr lang="en-US" i="1" dirty="0"/>
              <a:t>Nikos </a:t>
            </a:r>
            <a:r>
              <a:rPr lang="en-US" i="1" dirty="0" err="1"/>
              <a:t>Armenatzoglou</a:t>
            </a:r>
            <a:r>
              <a:rPr lang="en-US" i="1" dirty="0"/>
              <a:t>, </a:t>
            </a:r>
            <a:r>
              <a:rPr lang="en-US" i="1" dirty="0" err="1"/>
              <a:t>Sanuj</a:t>
            </a:r>
            <a:r>
              <a:rPr lang="en-US" i="1" dirty="0"/>
              <a:t> </a:t>
            </a:r>
            <a:r>
              <a:rPr lang="en-US" i="1" dirty="0" err="1"/>
              <a:t>Basu</a:t>
            </a:r>
            <a:r>
              <a:rPr lang="en-US" i="1" dirty="0"/>
              <a:t>, Naga </a:t>
            </a:r>
            <a:r>
              <a:rPr lang="en-US" i="1" dirty="0" err="1"/>
              <a:t>Bhanoori</a:t>
            </a:r>
            <a:r>
              <a:rPr lang="en-US" i="1" dirty="0"/>
              <a:t>, </a:t>
            </a:r>
            <a:r>
              <a:rPr lang="en-US" i="1" dirty="0" err="1"/>
              <a:t>Mengchu</a:t>
            </a:r>
            <a:r>
              <a:rPr lang="en-US" i="1" dirty="0"/>
              <a:t> </a:t>
            </a:r>
            <a:r>
              <a:rPr lang="en-US" i="1" dirty="0" err="1"/>
              <a:t>Cai</a:t>
            </a:r>
            <a:r>
              <a:rPr lang="en-US" i="1" dirty="0"/>
              <a:t>, </a:t>
            </a:r>
            <a:r>
              <a:rPr lang="en-US" i="1" dirty="0" err="1"/>
              <a:t>Naresh</a:t>
            </a:r>
            <a:r>
              <a:rPr lang="en-US" i="1" dirty="0"/>
              <a:t> </a:t>
            </a:r>
            <a:r>
              <a:rPr lang="en-US" i="1" dirty="0" err="1"/>
              <a:t>Chainani</a:t>
            </a:r>
            <a:r>
              <a:rPr lang="en-US" i="1" dirty="0"/>
              <a:t>, Kiran </a:t>
            </a:r>
            <a:r>
              <a:rPr lang="en-US" i="1" dirty="0" err="1" smtClean="0"/>
              <a:t>Chinta</a:t>
            </a:r>
            <a:r>
              <a:rPr lang="en-US" i="1" dirty="0" smtClean="0"/>
              <a:t>, </a:t>
            </a:r>
            <a:r>
              <a:rPr lang="en-US" i="1" dirty="0" err="1" smtClean="0"/>
              <a:t>Venkatraman</a:t>
            </a:r>
            <a:r>
              <a:rPr lang="en-US" i="1" dirty="0" smtClean="0"/>
              <a:t> </a:t>
            </a:r>
            <a:r>
              <a:rPr lang="en-US" i="1" dirty="0" err="1"/>
              <a:t>Govindaraju</a:t>
            </a:r>
            <a:r>
              <a:rPr lang="en-US" i="1" dirty="0"/>
              <a:t>, Todd J. Green, Monish Gupta, Sebastian </a:t>
            </a:r>
            <a:r>
              <a:rPr lang="en-US" i="1" dirty="0" err="1"/>
              <a:t>Hillig</a:t>
            </a:r>
            <a:r>
              <a:rPr lang="en-US" i="1" dirty="0"/>
              <a:t>, Eric </a:t>
            </a:r>
            <a:r>
              <a:rPr lang="en-US" i="1" dirty="0" err="1" smtClean="0"/>
              <a:t>Hotinger</a:t>
            </a:r>
            <a:r>
              <a:rPr lang="en-US" i="1" dirty="0" smtClean="0"/>
              <a:t>, Yan </a:t>
            </a:r>
            <a:r>
              <a:rPr lang="en-US" i="1" dirty="0" err="1"/>
              <a:t>Leshinksy</a:t>
            </a:r>
            <a:r>
              <a:rPr lang="en-US" i="1" dirty="0"/>
              <a:t>, </a:t>
            </a:r>
            <a:r>
              <a:rPr lang="en-US" i="1" dirty="0" err="1"/>
              <a:t>Jintian</a:t>
            </a:r>
            <a:r>
              <a:rPr lang="en-US" i="1" dirty="0"/>
              <a:t> Liang, Michael </a:t>
            </a:r>
            <a:r>
              <a:rPr lang="en-US" i="1" dirty="0" err="1"/>
              <a:t>McCreedy</a:t>
            </a:r>
            <a:r>
              <a:rPr lang="en-US" i="1" dirty="0"/>
              <a:t>, Fabian Nagel, </a:t>
            </a:r>
            <a:r>
              <a:rPr lang="en-US" i="1" dirty="0" err="1"/>
              <a:t>Ippokratis</a:t>
            </a:r>
            <a:r>
              <a:rPr lang="en-US" i="1" dirty="0"/>
              <a:t> </a:t>
            </a:r>
            <a:r>
              <a:rPr lang="en-US" i="1" dirty="0" err="1"/>
              <a:t>Pandis</a:t>
            </a:r>
            <a:r>
              <a:rPr lang="en-US" i="1" dirty="0"/>
              <a:t>, </a:t>
            </a:r>
            <a:r>
              <a:rPr lang="en-US" i="1" dirty="0" err="1"/>
              <a:t>Panos</a:t>
            </a:r>
            <a:r>
              <a:rPr lang="en-US" i="1" dirty="0"/>
              <a:t> </a:t>
            </a:r>
            <a:r>
              <a:rPr lang="en-US" i="1" dirty="0" err="1" smtClean="0"/>
              <a:t>Parchas</a:t>
            </a:r>
            <a:r>
              <a:rPr lang="en-US" i="1" dirty="0" smtClean="0"/>
              <a:t>, Rahul </a:t>
            </a:r>
            <a:r>
              <a:rPr lang="en-US" i="1" dirty="0"/>
              <a:t>Pathak, </a:t>
            </a:r>
            <a:r>
              <a:rPr lang="en-US" i="1" dirty="0" err="1"/>
              <a:t>Orestis</a:t>
            </a:r>
            <a:r>
              <a:rPr lang="en-US" i="1" dirty="0"/>
              <a:t> </a:t>
            </a:r>
            <a:r>
              <a:rPr lang="en-US" i="1" dirty="0" err="1"/>
              <a:t>Polychroniou</a:t>
            </a:r>
            <a:r>
              <a:rPr lang="en-US" i="1" dirty="0"/>
              <a:t>, </a:t>
            </a:r>
            <a:r>
              <a:rPr lang="en-US" i="1" dirty="0" err="1"/>
              <a:t>Foyzur</a:t>
            </a:r>
            <a:r>
              <a:rPr lang="en-US" i="1" dirty="0"/>
              <a:t> Rahman, Gaurav </a:t>
            </a:r>
            <a:r>
              <a:rPr lang="en-US" i="1" dirty="0" err="1"/>
              <a:t>Saxena</a:t>
            </a:r>
            <a:r>
              <a:rPr lang="en-US" i="1" dirty="0"/>
              <a:t>, </a:t>
            </a:r>
            <a:r>
              <a:rPr lang="en-US" i="1" dirty="0" err="1"/>
              <a:t>Gokul</a:t>
            </a:r>
            <a:r>
              <a:rPr lang="en-US" i="1" dirty="0"/>
              <a:t> </a:t>
            </a:r>
            <a:r>
              <a:rPr lang="en-US" i="1" dirty="0" err="1" smtClean="0"/>
              <a:t>Soundararajan</a:t>
            </a:r>
            <a:r>
              <a:rPr lang="en-US" i="1" dirty="0" smtClean="0"/>
              <a:t>, </a:t>
            </a:r>
            <a:r>
              <a:rPr lang="en-US" i="1" dirty="0" err="1" smtClean="0"/>
              <a:t>Sriram</a:t>
            </a:r>
            <a:r>
              <a:rPr lang="en-US" i="1" dirty="0" smtClean="0"/>
              <a:t> </a:t>
            </a:r>
            <a:r>
              <a:rPr lang="en-US" i="1" dirty="0"/>
              <a:t>Subramanian, Doug </a:t>
            </a:r>
            <a:r>
              <a:rPr lang="en-US" i="1" dirty="0" smtClean="0"/>
              <a:t>Terry. </a:t>
            </a:r>
            <a:r>
              <a:rPr lang="en-US" i="1" dirty="0"/>
              <a:t>Amazon Redshift </a:t>
            </a:r>
            <a:r>
              <a:rPr lang="en-US" i="1" dirty="0" smtClean="0"/>
              <a:t>Re-invented. </a:t>
            </a:r>
            <a:r>
              <a:rPr lang="en-US" i="1" dirty="0"/>
              <a:t>Proceedings of the 2022 International Conference on Management of </a:t>
            </a:r>
            <a:r>
              <a:rPr lang="en-US" i="1" dirty="0" smtClean="0"/>
              <a:t>Data, June 2022, </a:t>
            </a:r>
            <a:r>
              <a:rPr lang="en-US" i="1" dirty="0"/>
              <a:t>Pages 2205–2217</a:t>
            </a:r>
          </a:p>
          <a:p>
            <a:pPr marL="0" indent="0">
              <a:buNone/>
            </a:pPr>
            <a:endParaRPr lang="ru-RU" dirty="0"/>
          </a:p>
        </p:txBody>
      </p:sp>
    </p:spTree>
    <p:extLst>
      <p:ext uri="{BB962C8B-B14F-4D97-AF65-F5344CB8AC3E}">
        <p14:creationId xmlns:p14="http://schemas.microsoft.com/office/powerpoint/2010/main" val="166650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Introduction (</a:t>
            </a:r>
            <a:r>
              <a:rPr lang="ru-RU" dirty="0"/>
              <a:t>3</a:t>
            </a:r>
            <a:r>
              <a:rPr lang="en-US" dirty="0" smtClean="0"/>
              <a:t>)</a:t>
            </a:r>
            <a:endParaRPr lang="ru-RU" dirty="0"/>
          </a:p>
        </p:txBody>
      </p:sp>
      <p:sp>
        <p:nvSpPr>
          <p:cNvPr id="3" name="Объект 2"/>
          <p:cNvSpPr>
            <a:spLocks noGrp="1"/>
          </p:cNvSpPr>
          <p:nvPr>
            <p:ph idx="1"/>
          </p:nvPr>
        </p:nvSpPr>
        <p:spPr/>
        <p:txBody>
          <a:bodyPr>
            <a:normAutofit/>
          </a:bodyPr>
          <a:lstStyle/>
          <a:p>
            <a:r>
              <a:rPr lang="en-US" dirty="0" smtClean="0"/>
              <a:t>Moreover, last year Amazon people published a new book dedicated to Redshift that seems to be actual and more technical than the first one:</a:t>
            </a:r>
          </a:p>
          <a:p>
            <a:pPr lvl="1"/>
            <a:r>
              <a:rPr lang="en-US" i="1" dirty="0" err="1" smtClean="0"/>
              <a:t>Shruti</a:t>
            </a:r>
            <a:r>
              <a:rPr lang="en-US" i="1" dirty="0" smtClean="0"/>
              <a:t> </a:t>
            </a:r>
            <a:r>
              <a:rPr lang="en-US" i="1" dirty="0" err="1" smtClean="0"/>
              <a:t>Worlikar</a:t>
            </a:r>
            <a:r>
              <a:rPr lang="en-US" i="1" dirty="0" smtClean="0"/>
              <a:t>, </a:t>
            </a:r>
            <a:r>
              <a:rPr lang="en-US" i="1" dirty="0" err="1" smtClean="0"/>
              <a:t>Thiyagarajan</a:t>
            </a:r>
            <a:r>
              <a:rPr lang="en-US" i="1" dirty="0" smtClean="0"/>
              <a:t> </a:t>
            </a:r>
            <a:r>
              <a:rPr lang="en-US" i="1" dirty="0" err="1" smtClean="0"/>
              <a:t>Arumugam</a:t>
            </a:r>
            <a:r>
              <a:rPr lang="en-US" i="1" dirty="0" smtClean="0"/>
              <a:t>, </a:t>
            </a:r>
            <a:r>
              <a:rPr lang="en-US" i="1" dirty="0" err="1" smtClean="0"/>
              <a:t>Harshida</a:t>
            </a:r>
            <a:r>
              <a:rPr lang="en-US" i="1" dirty="0" smtClean="0"/>
              <a:t> Patel. </a:t>
            </a:r>
            <a:r>
              <a:rPr lang="en-US" b="1" i="1" dirty="0" smtClean="0"/>
              <a:t>Amazon Redshift Cookbook: Recipes for building modern data warehousing solutions. </a:t>
            </a:r>
            <a:r>
              <a:rPr lang="en-US" i="1" dirty="0" smtClean="0"/>
              <a:t>‎ </a:t>
            </a:r>
            <a:r>
              <a:rPr lang="en-US" i="1" dirty="0" err="1" smtClean="0"/>
              <a:t>Packt</a:t>
            </a:r>
            <a:r>
              <a:rPr lang="en-US" i="1" dirty="0" smtClean="0"/>
              <a:t> Publishing, 2021, 384 p.</a:t>
            </a:r>
            <a:endParaRPr lang="en-US" b="1" i="1" dirty="0" smtClean="0"/>
          </a:p>
          <a:p>
            <a:r>
              <a:rPr lang="en-US" dirty="0" smtClean="0"/>
              <a:t>This talk is based on the information of the second paper and some technical documentation</a:t>
            </a:r>
          </a:p>
          <a:p>
            <a:r>
              <a:rPr lang="en-US" dirty="0" smtClean="0"/>
              <a:t>We present new architectural and functional features of Redshift</a:t>
            </a:r>
            <a:endParaRPr lang="ru-RU" dirty="0"/>
          </a:p>
        </p:txBody>
      </p:sp>
    </p:spTree>
    <p:extLst>
      <p:ext uri="{BB962C8B-B14F-4D97-AF65-F5344CB8AC3E}">
        <p14:creationId xmlns:p14="http://schemas.microsoft.com/office/powerpoint/2010/main" val="948143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Introduction (4)</a:t>
            </a:r>
            <a:endParaRPr lang="ru-RU" dirty="0"/>
          </a:p>
        </p:txBody>
      </p:sp>
      <p:sp>
        <p:nvSpPr>
          <p:cNvPr id="3" name="Объект 2"/>
          <p:cNvSpPr>
            <a:spLocks noGrp="1"/>
          </p:cNvSpPr>
          <p:nvPr>
            <p:ph idx="1"/>
          </p:nvPr>
        </p:nvSpPr>
        <p:spPr/>
        <p:txBody>
          <a:bodyPr>
            <a:normAutofit/>
          </a:bodyPr>
          <a:lstStyle/>
          <a:p>
            <a:r>
              <a:rPr lang="en-US" dirty="0" smtClean="0"/>
              <a:t>Redshift’s developers are trying to satisfy following </a:t>
            </a:r>
            <a:r>
              <a:rPr lang="en-US" dirty="0"/>
              <a:t>four main </a:t>
            </a:r>
            <a:r>
              <a:rPr lang="en-US" dirty="0" smtClean="0"/>
              <a:t>customer needs</a:t>
            </a:r>
          </a:p>
          <a:p>
            <a:pPr marL="514350" indent="-514350">
              <a:buFont typeface="+mj-lt"/>
              <a:buAutoNum type="arabicPeriod"/>
            </a:pPr>
            <a:r>
              <a:rPr lang="en-US" dirty="0" smtClean="0"/>
              <a:t>To provide </a:t>
            </a:r>
            <a:r>
              <a:rPr lang="en-US" dirty="0"/>
              <a:t>h</a:t>
            </a:r>
            <a:r>
              <a:rPr lang="en-US" dirty="0" smtClean="0"/>
              <a:t>igh-performance </a:t>
            </a:r>
            <a:r>
              <a:rPr lang="en-US" dirty="0"/>
              <a:t>execution of </a:t>
            </a:r>
            <a:r>
              <a:rPr lang="en-US" dirty="0" smtClean="0"/>
              <a:t>increasingly complex </a:t>
            </a:r>
            <a:r>
              <a:rPr lang="en-US" dirty="0"/>
              <a:t>analytical </a:t>
            </a:r>
            <a:r>
              <a:rPr lang="en-US" dirty="0" smtClean="0"/>
              <a:t>queries</a:t>
            </a:r>
          </a:p>
          <a:p>
            <a:pPr marL="514350" indent="-514350">
              <a:buFont typeface="+mj-lt"/>
              <a:buAutoNum type="arabicPeriod"/>
            </a:pPr>
            <a:r>
              <a:rPr lang="en-US" dirty="0" smtClean="0"/>
              <a:t>To </a:t>
            </a:r>
            <a:r>
              <a:rPr lang="en-US" dirty="0"/>
              <a:t>process more </a:t>
            </a:r>
            <a:r>
              <a:rPr lang="en-US" dirty="0" smtClean="0"/>
              <a:t>data and </a:t>
            </a:r>
            <a:r>
              <a:rPr lang="en-US" dirty="0"/>
              <a:t>scale the number of users that derive insights from </a:t>
            </a:r>
            <a:r>
              <a:rPr lang="en-US" dirty="0" smtClean="0"/>
              <a:t>data</a:t>
            </a:r>
          </a:p>
          <a:p>
            <a:pPr marL="514350" indent="-514350">
              <a:buFont typeface="+mj-lt"/>
              <a:buAutoNum type="arabicPeriod"/>
            </a:pPr>
            <a:r>
              <a:rPr lang="en-US" dirty="0" smtClean="0"/>
              <a:t>To make the system </a:t>
            </a:r>
            <a:r>
              <a:rPr lang="en-US" dirty="0"/>
              <a:t>m</a:t>
            </a:r>
            <a:r>
              <a:rPr lang="en-US" dirty="0" smtClean="0"/>
              <a:t>ore easy to use</a:t>
            </a:r>
          </a:p>
          <a:p>
            <a:pPr marL="514350" indent="-514350">
              <a:buFont typeface="+mj-lt"/>
              <a:buAutoNum type="arabicPeriod"/>
            </a:pPr>
            <a:r>
              <a:rPr lang="en-US" dirty="0" smtClean="0"/>
              <a:t>To provide seamless integration with the </a:t>
            </a:r>
            <a:r>
              <a:rPr lang="en-US" dirty="0"/>
              <a:t>AWS ecosystem and other AWS purpose built services</a:t>
            </a:r>
            <a:endParaRPr lang="ru-RU" dirty="0"/>
          </a:p>
        </p:txBody>
      </p:sp>
    </p:spTree>
    <p:extLst>
      <p:ext uri="{BB962C8B-B14F-4D97-AF65-F5344CB8AC3E}">
        <p14:creationId xmlns:p14="http://schemas.microsoft.com/office/powerpoint/2010/main" val="3098960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Initial Design of </a:t>
            </a:r>
            <a:r>
              <a:rPr lang="en-US" dirty="0" err="1" smtClean="0"/>
              <a:t>RedShift</a:t>
            </a:r>
            <a:r>
              <a:rPr lang="en-US" dirty="0"/>
              <a:t>: Simple architecture</a:t>
            </a:r>
            <a:br>
              <a:rPr lang="en-US" dirty="0"/>
            </a:br>
            <a:endParaRPr lang="ru-RU" dirty="0"/>
          </a:p>
        </p:txBody>
      </p:sp>
      <p:sp>
        <p:nvSpPr>
          <p:cNvPr id="3" name="Объект 2"/>
          <p:cNvSpPr>
            <a:spLocks noGrp="1"/>
          </p:cNvSpPr>
          <p:nvPr>
            <p:ph idx="1"/>
          </p:nvPr>
        </p:nvSpPr>
        <p:spPr>
          <a:xfrm>
            <a:off x="838200" y="1825624"/>
            <a:ext cx="9984971" cy="4508673"/>
          </a:xfrm>
        </p:spPr>
        <p:txBody>
          <a:bodyPr>
            <a:normAutofit fontScale="92500" lnSpcReduction="20000"/>
          </a:bodyPr>
          <a:lstStyle/>
          <a:p>
            <a:endParaRPr lang="en-US" b="1" dirty="0" smtClean="0"/>
          </a:p>
          <a:p>
            <a:endParaRPr lang="en-US" b="1" dirty="0"/>
          </a:p>
          <a:p>
            <a:endParaRPr lang="en-US" b="1" dirty="0" smtClean="0"/>
          </a:p>
          <a:p>
            <a:endParaRPr lang="en-US" b="1" dirty="0"/>
          </a:p>
          <a:p>
            <a:endParaRPr lang="en-US" b="1" dirty="0" smtClean="0"/>
          </a:p>
          <a:p>
            <a:pPr marL="0" indent="0">
              <a:buNone/>
            </a:pPr>
            <a:endParaRPr lang="en-US" sz="2000" i="1" dirty="0" smtClean="0"/>
          </a:p>
          <a:p>
            <a:pPr lvl="0"/>
            <a:endParaRPr lang="en-US" sz="2000" dirty="0" smtClean="0"/>
          </a:p>
          <a:p>
            <a:pPr lvl="0"/>
            <a:r>
              <a:rPr lang="en-US" sz="2000" dirty="0" smtClean="0"/>
              <a:t>Based </a:t>
            </a:r>
            <a:r>
              <a:rPr lang="en-US" sz="2000" dirty="0"/>
              <a:t>on the execution plan, the Leader Node creates compiled code and distributes it to the Compute Nodes for processing</a:t>
            </a:r>
          </a:p>
          <a:p>
            <a:pPr lvl="0"/>
            <a:r>
              <a:rPr lang="en-US" sz="2000" dirty="0"/>
              <a:t>Finally, the Leader Node receives and aggregates the results, and returns the results to the client </a:t>
            </a:r>
            <a:r>
              <a:rPr lang="en-US" sz="2000" dirty="0" smtClean="0"/>
              <a:t>application</a:t>
            </a:r>
          </a:p>
          <a:p>
            <a:pPr lvl="0"/>
            <a:r>
              <a:rPr lang="en-US" sz="2100" b="1" dirty="0"/>
              <a:t>Compute Node </a:t>
            </a:r>
            <a:r>
              <a:rPr lang="en-US" sz="2100" dirty="0"/>
              <a:t>has its own dedicated </a:t>
            </a:r>
            <a:r>
              <a:rPr lang="en-US" sz="2100" dirty="0" smtClean="0"/>
              <a:t>CPU</a:t>
            </a:r>
            <a:r>
              <a:rPr lang="en-US" sz="2100" dirty="0"/>
              <a:t>, memory, and disk storage</a:t>
            </a:r>
          </a:p>
          <a:p>
            <a:pPr lvl="1">
              <a:buFont typeface="Wingdings" panose="05000000000000000000" pitchFamily="2" charset="2"/>
              <a:buChar char="Ø"/>
            </a:pPr>
            <a:r>
              <a:rPr lang="en-US" sz="2100" dirty="0" smtClean="0"/>
              <a:t>Store </a:t>
            </a:r>
            <a:r>
              <a:rPr lang="en-US" sz="2100" dirty="0"/>
              <a:t>data and execute queries </a:t>
            </a:r>
            <a:r>
              <a:rPr lang="en-US" sz="2100" dirty="0" smtClean="0"/>
              <a:t>and </a:t>
            </a:r>
            <a:r>
              <a:rPr lang="en-US" sz="2100" dirty="0"/>
              <a:t>there may be many nodes in one cluster</a:t>
            </a:r>
            <a:endParaRPr lang="ru-RU" sz="2100" dirty="0"/>
          </a:p>
          <a:p>
            <a:endParaRPr lang="en-US" sz="2000" i="1" dirty="0" smtClean="0"/>
          </a:p>
          <a:p>
            <a:endParaRPr lang="en-US" sz="2000" i="1" dirty="0" smtClean="0"/>
          </a:p>
          <a:p>
            <a:endParaRPr lang="ru-RU" dirty="0"/>
          </a:p>
        </p:txBody>
      </p:sp>
      <p:pic>
        <p:nvPicPr>
          <p:cNvPr id="7" name="Рисунок 6" descr="Redshift Architecture and Key Components"/>
          <p:cNvPicPr/>
          <p:nvPr/>
        </p:nvPicPr>
        <p:blipFill>
          <a:blip r:embed="rId2">
            <a:extLst>
              <a:ext uri="{28A0092B-C50C-407E-A947-70E740481C1C}">
                <a14:useLocalDpi xmlns:a14="http://schemas.microsoft.com/office/drawing/2010/main" val="0"/>
              </a:ext>
            </a:extLst>
          </a:blip>
          <a:srcRect/>
          <a:stretch>
            <a:fillRect/>
          </a:stretch>
        </p:blipFill>
        <p:spPr bwMode="auto">
          <a:xfrm>
            <a:off x="1158240" y="1385196"/>
            <a:ext cx="4434147" cy="2897937"/>
          </a:xfrm>
          <a:prstGeom prst="rect">
            <a:avLst/>
          </a:prstGeom>
          <a:noFill/>
          <a:ln>
            <a:noFill/>
          </a:ln>
        </p:spPr>
      </p:pic>
      <p:sp>
        <p:nvSpPr>
          <p:cNvPr id="10" name="TextBox 9"/>
          <p:cNvSpPr txBox="1"/>
          <p:nvPr/>
        </p:nvSpPr>
        <p:spPr>
          <a:xfrm>
            <a:off x="5830685" y="1385196"/>
            <a:ext cx="5230784"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Based </a:t>
            </a:r>
            <a:r>
              <a:rPr lang="en-US" dirty="0"/>
              <a:t>on PostgreSQL </a:t>
            </a:r>
            <a:r>
              <a:rPr lang="en-US" dirty="0" smtClean="0"/>
              <a:t>8.0.2</a:t>
            </a:r>
          </a:p>
          <a:p>
            <a:pPr marL="285750" indent="-285750">
              <a:buFont typeface="Arial" panose="020B0604020202020204" pitchFamily="34" charset="0"/>
              <a:buChar char="•"/>
            </a:pPr>
            <a:r>
              <a:rPr lang="en-US" dirty="0" smtClean="0"/>
              <a:t>Data are stored in </a:t>
            </a:r>
            <a:r>
              <a:rPr lang="en-US" dirty="0"/>
              <a:t>columns, using </a:t>
            </a:r>
            <a:r>
              <a:rPr lang="en-US" dirty="0" smtClean="0"/>
              <a:t>specialized </a:t>
            </a:r>
            <a:r>
              <a:rPr lang="en-US" dirty="0"/>
              <a:t>data compression </a:t>
            </a:r>
            <a:r>
              <a:rPr lang="en-US" dirty="0" smtClean="0"/>
              <a:t>encodings</a:t>
            </a:r>
          </a:p>
          <a:p>
            <a:pPr marL="285750" indent="-285750">
              <a:buFont typeface="Arial" panose="020B0604020202020204" pitchFamily="34" charset="0"/>
              <a:buChar char="•"/>
            </a:pPr>
            <a:r>
              <a:rPr lang="en-US" dirty="0" smtClean="0"/>
              <a:t>Each </a:t>
            </a:r>
            <a:r>
              <a:rPr lang="en-US" dirty="0"/>
              <a:t>Redshift cluster is composed of two </a:t>
            </a:r>
            <a:br>
              <a:rPr lang="en-US" dirty="0"/>
            </a:br>
            <a:r>
              <a:rPr lang="en-US" dirty="0"/>
              <a:t>main </a:t>
            </a:r>
            <a:r>
              <a:rPr lang="en-US" dirty="0" smtClean="0"/>
              <a:t>components: </a:t>
            </a:r>
            <a:r>
              <a:rPr lang="en-US" b="1" dirty="0"/>
              <a:t>Leader Node </a:t>
            </a:r>
            <a:r>
              <a:rPr lang="en-US" dirty="0"/>
              <a:t>and </a:t>
            </a:r>
            <a:r>
              <a:rPr lang="en-US" b="1" dirty="0"/>
              <a:t>Compute </a:t>
            </a:r>
            <a:br>
              <a:rPr lang="en-US" b="1" dirty="0"/>
            </a:br>
            <a:r>
              <a:rPr lang="en-US" b="1" dirty="0"/>
              <a:t>Nodes </a:t>
            </a:r>
            <a:endParaRPr lang="en-US" b="1" dirty="0" smtClean="0"/>
          </a:p>
          <a:p>
            <a:pPr marL="285750" indent="-285750">
              <a:buFont typeface="Arial" panose="020B0604020202020204" pitchFamily="34" charset="0"/>
              <a:buChar char="•"/>
            </a:pPr>
            <a:r>
              <a:rPr lang="en-US" dirty="0" smtClean="0"/>
              <a:t>Leader Node </a:t>
            </a:r>
            <a:r>
              <a:rPr lang="en-US" dirty="0"/>
              <a:t>is responsible for parsing the query and </a:t>
            </a:r>
            <a:r>
              <a:rPr lang="en-US" dirty="0" smtClean="0"/>
              <a:t>building </a:t>
            </a:r>
            <a:r>
              <a:rPr lang="en-US" dirty="0"/>
              <a:t>an optimal execution plan for it to run </a:t>
            </a:r>
            <a:br>
              <a:rPr lang="en-US" dirty="0"/>
            </a:br>
            <a:r>
              <a:rPr lang="en-US" dirty="0"/>
              <a:t>on the Compute Nodes, based on the portion </a:t>
            </a:r>
            <a:br>
              <a:rPr lang="en-US" dirty="0"/>
            </a:br>
            <a:r>
              <a:rPr lang="en-US" dirty="0"/>
              <a:t>of data stored on each node</a:t>
            </a:r>
            <a:endParaRPr lang="ru-RU" dirty="0"/>
          </a:p>
          <a:p>
            <a:endParaRPr lang="en-US" b="1" dirty="0" smtClean="0"/>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386281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Modern General Architecture: Much More Complicated</a:t>
            </a:r>
            <a:endParaRPr lang="ru-RU" dirty="0"/>
          </a:p>
        </p:txBody>
      </p:sp>
      <p:sp>
        <p:nvSpPr>
          <p:cNvPr id="7" name="Объект 6"/>
          <p:cNvSpPr>
            <a:spLocks noGrp="1"/>
          </p:cNvSpPr>
          <p:nvPr>
            <p:ph idx="1"/>
          </p:nvPr>
        </p:nvSpPr>
        <p:spPr>
          <a:xfrm>
            <a:off x="838200" y="1825625"/>
            <a:ext cx="8466221" cy="3428164"/>
          </a:xfrm>
        </p:spPr>
        <p:txBody>
          <a:bodyPr/>
          <a:lstStyle/>
          <a:p>
            <a:endParaRPr lang="ru-RU" dirty="0" smtClean="0"/>
          </a:p>
          <a:p>
            <a:endParaRPr lang="ru-RU" dirty="0" smtClean="0"/>
          </a:p>
          <a:p>
            <a:endParaRPr lang="ru-RU" dirty="0" smtClean="0"/>
          </a:p>
          <a:p>
            <a:endParaRPr lang="ru-RU" dirty="0"/>
          </a:p>
          <a:p>
            <a:endParaRPr lang="ru-RU" dirty="0" smtClean="0"/>
          </a:p>
          <a:p>
            <a:endParaRPr lang="ru-RU" dirty="0"/>
          </a:p>
          <a:p>
            <a:endParaRPr lang="ru-RU" dirty="0" smtClean="0"/>
          </a:p>
          <a:p>
            <a:endParaRPr lang="ru-RU" dirty="0"/>
          </a:p>
        </p:txBody>
      </p:sp>
      <p:pic>
        <p:nvPicPr>
          <p:cNvPr id="8" name="Рисунок 7"/>
          <p:cNvPicPr>
            <a:picLocks noChangeAspect="1"/>
          </p:cNvPicPr>
          <p:nvPr/>
        </p:nvPicPr>
        <p:blipFill>
          <a:blip r:embed="rId2"/>
          <a:stretch>
            <a:fillRect/>
          </a:stretch>
        </p:blipFill>
        <p:spPr>
          <a:xfrm>
            <a:off x="1209711" y="1614469"/>
            <a:ext cx="7926268" cy="3901778"/>
          </a:xfrm>
          <a:prstGeom prst="rect">
            <a:avLst/>
          </a:prstGeom>
        </p:spPr>
      </p:pic>
    </p:spTree>
    <p:extLst>
      <p:ext uri="{BB962C8B-B14F-4D97-AF65-F5344CB8AC3E}">
        <p14:creationId xmlns:p14="http://schemas.microsoft.com/office/powerpoint/2010/main" val="611489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(1)</a:t>
            </a:r>
            <a:endParaRPr lang="ru-RU" dirty="0"/>
          </a:p>
        </p:txBody>
      </p:sp>
      <p:sp>
        <p:nvSpPr>
          <p:cNvPr id="3" name="Объект 2"/>
          <p:cNvSpPr>
            <a:spLocks noGrp="1"/>
          </p:cNvSpPr>
          <p:nvPr>
            <p:ph idx="1"/>
          </p:nvPr>
        </p:nvSpPr>
        <p:spPr>
          <a:xfrm>
            <a:off x="838200" y="1825625"/>
            <a:ext cx="10209415" cy="4351338"/>
          </a:xfrm>
        </p:spPr>
        <p:txBody>
          <a:bodyPr>
            <a:normAutofit fontScale="92500"/>
          </a:bodyPr>
          <a:lstStyle/>
          <a:p>
            <a:r>
              <a:rPr lang="en-US" dirty="0" smtClean="0"/>
              <a:t>The query </a:t>
            </a:r>
            <a:r>
              <a:rPr lang="en-US" dirty="0"/>
              <a:t>is received by the </a:t>
            </a:r>
            <a:br>
              <a:rPr lang="en-US" dirty="0"/>
            </a:br>
            <a:r>
              <a:rPr lang="en-US" dirty="0" smtClean="0"/>
              <a:t>leader </a:t>
            </a:r>
            <a:r>
              <a:rPr lang="en-US" dirty="0"/>
              <a:t>node </a:t>
            </a:r>
            <a:r>
              <a:rPr lang="en-US" dirty="0" smtClean="0"/>
              <a:t>(1) </a:t>
            </a:r>
            <a:r>
              <a:rPr lang="en-US" dirty="0"/>
              <a:t>and </a:t>
            </a:r>
            <a:r>
              <a:rPr lang="en-US" dirty="0" smtClean="0"/>
              <a:t>subsequently</a:t>
            </a:r>
            <a:br>
              <a:rPr lang="en-US" dirty="0" smtClean="0"/>
            </a:br>
            <a:r>
              <a:rPr lang="en-US" dirty="0" smtClean="0"/>
              <a:t>parsed, rewritten</a:t>
            </a:r>
            <a:r>
              <a:rPr lang="en-US" dirty="0"/>
              <a:t>, and </a:t>
            </a:r>
            <a:r>
              <a:rPr lang="en-US" dirty="0" smtClean="0"/>
              <a:t/>
            </a:r>
            <a:br>
              <a:rPr lang="en-US" dirty="0" smtClean="0"/>
            </a:br>
            <a:r>
              <a:rPr lang="en-US" dirty="0" smtClean="0"/>
              <a:t>optimized (2)</a:t>
            </a:r>
          </a:p>
          <a:p>
            <a:r>
              <a:rPr lang="en-US" dirty="0"/>
              <a:t>Redshift features a novel </a:t>
            </a:r>
            <a:r>
              <a:rPr lang="en-US" dirty="0" smtClean="0"/>
              <a:t/>
            </a:r>
            <a:br>
              <a:rPr lang="en-US" dirty="0" smtClean="0"/>
            </a:br>
            <a:r>
              <a:rPr lang="en-US" b="1" dirty="0" smtClean="0"/>
              <a:t>Query </a:t>
            </a:r>
            <a:r>
              <a:rPr lang="en-US" b="1" dirty="0"/>
              <a:t>Rewriting </a:t>
            </a:r>
            <a:r>
              <a:rPr lang="en-US" b="1" dirty="0" smtClean="0"/>
              <a:t>Framework </a:t>
            </a:r>
            <a:r>
              <a:rPr lang="en-US" dirty="0" smtClean="0"/>
              <a:t>(QRF – </a:t>
            </a:r>
            <a:r>
              <a:rPr lang="en-US" i="1" dirty="0" smtClean="0"/>
              <a:t>no references</a:t>
            </a:r>
            <a:r>
              <a:rPr lang="en-US" dirty="0" smtClean="0"/>
              <a:t>), </a:t>
            </a:r>
            <a:r>
              <a:rPr lang="en-US" dirty="0"/>
              <a:t>which serves </a:t>
            </a:r>
            <a:r>
              <a:rPr lang="en-US" dirty="0" smtClean="0"/>
              <a:t/>
            </a:r>
            <a:br>
              <a:rPr lang="en-US" dirty="0" smtClean="0"/>
            </a:br>
            <a:r>
              <a:rPr lang="en-US" dirty="0" smtClean="0"/>
              <a:t>multiple purposes</a:t>
            </a:r>
          </a:p>
          <a:p>
            <a:r>
              <a:rPr lang="en-US" dirty="0" smtClean="0"/>
              <a:t>First</a:t>
            </a:r>
            <a:r>
              <a:rPr lang="en-US" dirty="0"/>
              <a:t>, it enables rapid </a:t>
            </a:r>
            <a:r>
              <a:rPr lang="en-US" dirty="0" smtClean="0"/>
              <a:t>introduction of </a:t>
            </a:r>
            <a:r>
              <a:rPr lang="en-US" dirty="0"/>
              <a:t>novel rewritings and </a:t>
            </a:r>
            <a:r>
              <a:rPr lang="en-US" dirty="0" smtClean="0"/>
              <a:t>optimizations</a:t>
            </a:r>
          </a:p>
          <a:p>
            <a:pPr lvl="1"/>
            <a:r>
              <a:rPr lang="en-US" dirty="0" smtClean="0"/>
              <a:t>In </a:t>
            </a:r>
            <a:r>
              <a:rPr lang="en-US" dirty="0"/>
              <a:t>particular, QRF has been </a:t>
            </a:r>
            <a:r>
              <a:rPr lang="en-US" dirty="0" smtClean="0"/>
              <a:t>used to </a:t>
            </a:r>
            <a:r>
              <a:rPr lang="en-US" dirty="0"/>
              <a:t>introduce rewriting rules that optimize the order of </a:t>
            </a:r>
            <a:r>
              <a:rPr lang="en-US" dirty="0" smtClean="0"/>
              <a:t>execution between </a:t>
            </a:r>
            <a:r>
              <a:rPr lang="en-US" dirty="0"/>
              <a:t>unions, joins and </a:t>
            </a:r>
            <a:r>
              <a:rPr lang="en-US" dirty="0" smtClean="0"/>
              <a:t>aggregations</a:t>
            </a:r>
          </a:p>
          <a:p>
            <a:pPr lvl="1"/>
            <a:r>
              <a:rPr lang="en-US" dirty="0" smtClean="0"/>
              <a:t>It </a:t>
            </a:r>
            <a:r>
              <a:rPr lang="en-US" dirty="0"/>
              <a:t>is </a:t>
            </a:r>
            <a:r>
              <a:rPr lang="en-US" dirty="0" smtClean="0"/>
              <a:t>used also during </a:t>
            </a:r>
            <a:r>
              <a:rPr lang="en-US" dirty="0"/>
              <a:t>query </a:t>
            </a:r>
            <a:r>
              <a:rPr lang="en-US" dirty="0" smtClean="0"/>
              <a:t>decorrelation (joins instead subqueries)</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4054" y="1573224"/>
            <a:ext cx="5420481" cy="2219635"/>
          </a:xfrm>
          <a:prstGeom prst="rect">
            <a:avLst/>
          </a:prstGeom>
        </p:spPr>
      </p:pic>
    </p:spTree>
    <p:extLst>
      <p:ext uri="{BB962C8B-B14F-4D97-AF65-F5344CB8AC3E}">
        <p14:creationId xmlns:p14="http://schemas.microsoft.com/office/powerpoint/2010/main" val="630733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(2)</a:t>
            </a:r>
            <a:endParaRPr lang="ru-RU" dirty="0"/>
          </a:p>
        </p:txBody>
      </p:sp>
      <p:sp>
        <p:nvSpPr>
          <p:cNvPr id="3" name="Объект 2"/>
          <p:cNvSpPr>
            <a:spLocks noGrp="1"/>
          </p:cNvSpPr>
          <p:nvPr>
            <p:ph idx="1"/>
          </p:nvPr>
        </p:nvSpPr>
        <p:spPr>
          <a:xfrm>
            <a:off x="838200" y="1825625"/>
            <a:ext cx="10209415" cy="4351338"/>
          </a:xfrm>
        </p:spPr>
        <p:txBody>
          <a:bodyPr>
            <a:normAutofit fontScale="92500" lnSpcReduction="20000"/>
          </a:bodyPr>
          <a:lstStyle/>
          <a:p>
            <a:r>
              <a:rPr lang="en-US" dirty="0"/>
              <a:t>Second, QRF is used for creating </a:t>
            </a:r>
            <a:r>
              <a:rPr lang="en-US" dirty="0" smtClean="0"/>
              <a:t/>
            </a:r>
            <a:br>
              <a:rPr lang="en-US" dirty="0" smtClean="0"/>
            </a:br>
            <a:r>
              <a:rPr lang="en-US" dirty="0" smtClean="0"/>
              <a:t>scripts </a:t>
            </a:r>
            <a:r>
              <a:rPr lang="en-US" dirty="0"/>
              <a:t>for incremental </a:t>
            </a:r>
            <a:r>
              <a:rPr lang="en-US" dirty="0" smtClean="0"/>
              <a:t/>
            </a:r>
            <a:br>
              <a:rPr lang="en-US" dirty="0" smtClean="0"/>
            </a:br>
            <a:r>
              <a:rPr lang="en-US" dirty="0" smtClean="0"/>
              <a:t>materialized view </a:t>
            </a:r>
            <a:r>
              <a:rPr lang="en-US" dirty="0"/>
              <a:t>maintenance </a:t>
            </a:r>
            <a:r>
              <a:rPr lang="en-US" dirty="0" smtClean="0"/>
              <a:t/>
            </a:r>
            <a:br>
              <a:rPr lang="en-US" dirty="0" smtClean="0"/>
            </a:br>
            <a:r>
              <a:rPr lang="en-US" dirty="0" smtClean="0"/>
              <a:t>and </a:t>
            </a:r>
            <a:r>
              <a:rPr lang="en-US" dirty="0"/>
              <a:t>enabling </a:t>
            </a:r>
            <a:r>
              <a:rPr lang="en-US" dirty="0" smtClean="0"/>
              <a:t>answering queries </a:t>
            </a:r>
            <a:br>
              <a:rPr lang="en-US" dirty="0" smtClean="0"/>
            </a:br>
            <a:r>
              <a:rPr lang="en-US" dirty="0" smtClean="0"/>
              <a:t>using </a:t>
            </a:r>
            <a:r>
              <a:rPr lang="en-US" dirty="0"/>
              <a:t>materialized </a:t>
            </a:r>
            <a:r>
              <a:rPr lang="en-US" dirty="0" smtClean="0"/>
              <a:t>views</a:t>
            </a:r>
          </a:p>
          <a:p>
            <a:r>
              <a:rPr lang="en-US" dirty="0"/>
              <a:t>Redshift’s </a:t>
            </a:r>
            <a:r>
              <a:rPr lang="en-US" b="1" dirty="0"/>
              <a:t>cost-based optimizer </a:t>
            </a:r>
            <a:r>
              <a:rPr lang="en-US" b="1" dirty="0" smtClean="0"/>
              <a:t/>
            </a:r>
            <a:br>
              <a:rPr lang="en-US" b="1" dirty="0" smtClean="0"/>
            </a:br>
            <a:r>
              <a:rPr lang="en-US" dirty="0" smtClean="0"/>
              <a:t>includes the </a:t>
            </a:r>
            <a:r>
              <a:rPr lang="en-US" dirty="0"/>
              <a:t>cluster’s topology and the cost of data movement </a:t>
            </a:r>
            <a:r>
              <a:rPr lang="en-US" dirty="0" smtClean="0"/>
              <a:t>between compute </a:t>
            </a:r>
            <a:r>
              <a:rPr lang="en-US" dirty="0"/>
              <a:t>nodes in its cost model to select an optimal </a:t>
            </a:r>
            <a:r>
              <a:rPr lang="en-US" dirty="0" smtClean="0"/>
              <a:t>plan</a:t>
            </a:r>
            <a:endParaRPr lang="en-US" dirty="0"/>
          </a:p>
          <a:p>
            <a:r>
              <a:rPr lang="en-US" dirty="0"/>
              <a:t>Planning leverages the underlying distribution keys of </a:t>
            </a:r>
            <a:r>
              <a:rPr lang="en-US" dirty="0" smtClean="0"/>
              <a:t>participating tables </a:t>
            </a:r>
            <a:r>
              <a:rPr lang="en-US" dirty="0"/>
              <a:t>to avoid unnecessary data </a:t>
            </a:r>
            <a:r>
              <a:rPr lang="en-US" dirty="0" smtClean="0"/>
              <a:t>movement</a:t>
            </a:r>
          </a:p>
          <a:p>
            <a:pPr lvl="1"/>
            <a:r>
              <a:rPr lang="en-US" dirty="0"/>
              <a:t>For instance, if </a:t>
            </a:r>
            <a:r>
              <a:rPr lang="en-US" dirty="0" smtClean="0"/>
              <a:t>the </a:t>
            </a:r>
            <a:r>
              <a:rPr lang="en-US" dirty="0"/>
              <a:t>join key in an </a:t>
            </a:r>
            <a:r>
              <a:rPr lang="en-US" dirty="0" err="1"/>
              <a:t>equi</a:t>
            </a:r>
            <a:r>
              <a:rPr lang="en-US" dirty="0"/>
              <a:t>-join matches the underlying distribution </a:t>
            </a:r>
            <a:r>
              <a:rPr lang="en-US" dirty="0" smtClean="0"/>
              <a:t>keys of </a:t>
            </a:r>
            <a:r>
              <a:rPr lang="en-US" dirty="0"/>
              <a:t>both participating tables, then the chosen plan avoids any </a:t>
            </a:r>
            <a:r>
              <a:rPr lang="en-US" dirty="0" smtClean="0"/>
              <a:t>data movement </a:t>
            </a:r>
            <a:r>
              <a:rPr lang="en-US" dirty="0"/>
              <a:t>by processing the join locally for each data partition </a:t>
            </a:r>
            <a:r>
              <a:rPr lang="en-US" dirty="0" smtClean="0"/>
              <a:t>(3)</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8012" y="1436866"/>
            <a:ext cx="5420481" cy="2219635"/>
          </a:xfrm>
          <a:prstGeom prst="rect">
            <a:avLst/>
          </a:prstGeom>
        </p:spPr>
      </p:pic>
    </p:spTree>
    <p:extLst>
      <p:ext uri="{BB962C8B-B14F-4D97-AF65-F5344CB8AC3E}">
        <p14:creationId xmlns:p14="http://schemas.microsoft.com/office/powerpoint/2010/main" val="388813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(3)</a:t>
            </a:r>
            <a:endParaRPr lang="ru-RU" dirty="0"/>
          </a:p>
        </p:txBody>
      </p:sp>
      <p:sp>
        <p:nvSpPr>
          <p:cNvPr id="3" name="Объект 2"/>
          <p:cNvSpPr>
            <a:spLocks noGrp="1"/>
          </p:cNvSpPr>
          <p:nvPr>
            <p:ph idx="1"/>
          </p:nvPr>
        </p:nvSpPr>
        <p:spPr>
          <a:xfrm>
            <a:off x="838200" y="1825625"/>
            <a:ext cx="10209415" cy="4351338"/>
          </a:xfrm>
        </p:spPr>
        <p:txBody>
          <a:bodyPr>
            <a:normAutofit fontScale="92500"/>
          </a:bodyPr>
          <a:lstStyle/>
          <a:p>
            <a:r>
              <a:rPr lang="en-US" dirty="0" smtClean="0"/>
              <a:t>Next, the optimized </a:t>
            </a:r>
            <a:r>
              <a:rPr lang="en-US" dirty="0"/>
              <a:t>plan is </a:t>
            </a:r>
            <a:r>
              <a:rPr lang="en-US" dirty="0" smtClean="0"/>
              <a:t/>
            </a:r>
            <a:br>
              <a:rPr lang="en-US" dirty="0" smtClean="0"/>
            </a:br>
            <a:r>
              <a:rPr lang="en-US" dirty="0" smtClean="0"/>
              <a:t>divided </a:t>
            </a:r>
            <a:r>
              <a:rPr lang="en-US" dirty="0"/>
              <a:t>into individual execution </a:t>
            </a:r>
            <a:r>
              <a:rPr lang="en-US" dirty="0" smtClean="0"/>
              <a:t/>
            </a:r>
            <a:br>
              <a:rPr lang="en-US" dirty="0" smtClean="0"/>
            </a:br>
            <a:r>
              <a:rPr lang="en-US" dirty="0" smtClean="0"/>
              <a:t>units that either </a:t>
            </a:r>
            <a:r>
              <a:rPr lang="en-US" dirty="0"/>
              <a:t>end with a </a:t>
            </a:r>
            <a:r>
              <a:rPr lang="en-US" dirty="0" smtClean="0"/>
              <a:t/>
            </a:r>
            <a:br>
              <a:rPr lang="en-US" dirty="0" smtClean="0"/>
            </a:br>
            <a:r>
              <a:rPr lang="en-US" dirty="0" smtClean="0"/>
              <a:t>blocking </a:t>
            </a:r>
            <a:r>
              <a:rPr lang="en-US" dirty="0"/>
              <a:t>pipeline-breaking </a:t>
            </a:r>
            <a:r>
              <a:rPr lang="en-US" dirty="0" smtClean="0"/>
              <a:t/>
            </a:r>
            <a:br>
              <a:rPr lang="en-US" dirty="0" smtClean="0"/>
            </a:br>
            <a:r>
              <a:rPr lang="en-US" dirty="0" smtClean="0"/>
              <a:t>operation </a:t>
            </a:r>
            <a:r>
              <a:rPr lang="en-US" dirty="0"/>
              <a:t>or </a:t>
            </a:r>
            <a:r>
              <a:rPr lang="en-US" dirty="0" smtClean="0"/>
              <a:t>return the </a:t>
            </a:r>
            <a:r>
              <a:rPr lang="en-US" dirty="0"/>
              <a:t>final </a:t>
            </a:r>
            <a:r>
              <a:rPr lang="en-US" dirty="0" smtClean="0"/>
              <a:t>result</a:t>
            </a:r>
            <a:br>
              <a:rPr lang="en-US" dirty="0" smtClean="0"/>
            </a:br>
            <a:r>
              <a:rPr lang="en-US" dirty="0" smtClean="0"/>
              <a:t>to </a:t>
            </a:r>
            <a:r>
              <a:rPr lang="en-US" dirty="0"/>
              <a:t>the </a:t>
            </a:r>
            <a:r>
              <a:rPr lang="en-US" dirty="0" smtClean="0"/>
              <a:t>user</a:t>
            </a:r>
          </a:p>
          <a:p>
            <a:r>
              <a:rPr lang="en-US" dirty="0" smtClean="0"/>
              <a:t>These </a:t>
            </a:r>
            <a:r>
              <a:rPr lang="en-US" dirty="0"/>
              <a:t>units are executed in sequence</a:t>
            </a:r>
            <a:r>
              <a:rPr lang="en-US" dirty="0" smtClean="0"/>
              <a:t>, each </a:t>
            </a:r>
            <a:r>
              <a:rPr lang="en-US" dirty="0"/>
              <a:t>consuming intermediate results of previously executed </a:t>
            </a:r>
            <a:r>
              <a:rPr lang="en-US" dirty="0" smtClean="0"/>
              <a:t>units</a:t>
            </a:r>
            <a:endParaRPr lang="en-US" dirty="0"/>
          </a:p>
          <a:p>
            <a:r>
              <a:rPr lang="en-US" dirty="0"/>
              <a:t>For each unit, Redshift generates highly optimized C++ code </a:t>
            </a:r>
            <a:r>
              <a:rPr lang="en-US" dirty="0" smtClean="0"/>
              <a:t>that interleaves </a:t>
            </a:r>
            <a:r>
              <a:rPr lang="en-US" dirty="0"/>
              <a:t>multiple query operators in a pipeline using one or </a:t>
            </a:r>
            <a:r>
              <a:rPr lang="en-US" dirty="0" smtClean="0"/>
              <a:t>more (</a:t>
            </a:r>
            <a:r>
              <a:rPr lang="en-US" dirty="0"/>
              <a:t>nested) loops, compiles it and ships the binary to compute </a:t>
            </a:r>
            <a:r>
              <a:rPr lang="en-US" dirty="0" smtClean="0"/>
              <a:t>nodes (</a:t>
            </a:r>
            <a:r>
              <a:rPr lang="ru-RU" dirty="0" smtClean="0"/>
              <a:t>4</a:t>
            </a:r>
            <a:r>
              <a:rPr lang="en-US" dirty="0" smtClean="0"/>
              <a:t>)</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8012" y="1436866"/>
            <a:ext cx="5420481" cy="2219635"/>
          </a:xfrm>
          <a:prstGeom prst="rect">
            <a:avLst/>
          </a:prstGeom>
        </p:spPr>
      </p:pic>
    </p:spTree>
    <p:extLst>
      <p:ext uri="{BB962C8B-B14F-4D97-AF65-F5344CB8AC3E}">
        <p14:creationId xmlns:p14="http://schemas.microsoft.com/office/powerpoint/2010/main" val="668060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(4)</a:t>
            </a:r>
            <a:endParaRPr lang="ru-RU" dirty="0"/>
          </a:p>
        </p:txBody>
      </p:sp>
      <p:sp>
        <p:nvSpPr>
          <p:cNvPr id="3" name="Объект 2"/>
          <p:cNvSpPr>
            <a:spLocks noGrp="1"/>
          </p:cNvSpPr>
          <p:nvPr>
            <p:ph idx="1"/>
          </p:nvPr>
        </p:nvSpPr>
        <p:spPr>
          <a:xfrm>
            <a:off x="838200" y="1825625"/>
            <a:ext cx="10209415" cy="4351338"/>
          </a:xfrm>
        </p:spPr>
        <p:txBody>
          <a:bodyPr>
            <a:normAutofit fontScale="92500"/>
          </a:bodyPr>
          <a:lstStyle/>
          <a:p>
            <a:r>
              <a:rPr lang="en-US" dirty="0"/>
              <a:t>The main property of </a:t>
            </a:r>
            <a:r>
              <a:rPr lang="en-US" dirty="0" smtClean="0"/>
              <a:t>using </a:t>
            </a:r>
            <a:br>
              <a:rPr lang="en-US" dirty="0" smtClean="0"/>
            </a:br>
            <a:r>
              <a:rPr lang="en-US" dirty="0" smtClean="0"/>
              <a:t>style </a:t>
            </a:r>
            <a:r>
              <a:rPr lang="en-US" dirty="0"/>
              <a:t>of code generation is </a:t>
            </a:r>
            <a:r>
              <a:rPr lang="en-US" dirty="0" smtClean="0"/>
              <a:t>that</a:t>
            </a:r>
            <a:br>
              <a:rPr lang="en-US" dirty="0" smtClean="0"/>
            </a:br>
            <a:r>
              <a:rPr lang="en-US" dirty="0" smtClean="0"/>
              <a:t>it avoids </a:t>
            </a:r>
            <a:r>
              <a:rPr lang="en-US" dirty="0"/>
              <a:t>any type of </a:t>
            </a:r>
            <a:r>
              <a:rPr lang="en-US" dirty="0" smtClean="0"/>
              <a:t>interpreted</a:t>
            </a:r>
            <a:br>
              <a:rPr lang="en-US" dirty="0" smtClean="0"/>
            </a:br>
            <a:r>
              <a:rPr lang="en-US" dirty="0" smtClean="0"/>
              <a:t>code </a:t>
            </a:r>
            <a:r>
              <a:rPr lang="en-US" dirty="0"/>
              <a:t>since all operators for a </a:t>
            </a:r>
            <a:r>
              <a:rPr lang="en-US" dirty="0" smtClean="0"/>
              <a:t/>
            </a:r>
            <a:br>
              <a:rPr lang="en-US" dirty="0" smtClean="0"/>
            </a:br>
            <a:r>
              <a:rPr lang="en-US" dirty="0" smtClean="0"/>
              <a:t>specific query </a:t>
            </a:r>
            <a:r>
              <a:rPr lang="en-US" dirty="0"/>
              <a:t>are generated in </a:t>
            </a:r>
            <a:r>
              <a:rPr lang="en-US" dirty="0" smtClean="0"/>
              <a:t/>
            </a:r>
            <a:br>
              <a:rPr lang="en-US" dirty="0" smtClean="0"/>
            </a:br>
            <a:r>
              <a:rPr lang="en-US" dirty="0" smtClean="0"/>
              <a:t>the </a:t>
            </a:r>
            <a:r>
              <a:rPr lang="en-US" dirty="0"/>
              <a:t>code on the </a:t>
            </a:r>
            <a:r>
              <a:rPr lang="en-US" dirty="0" smtClean="0"/>
              <a:t>fly</a:t>
            </a:r>
          </a:p>
          <a:p>
            <a:r>
              <a:rPr lang="en-US" dirty="0"/>
              <a:t>When a query is sent to Redshift, the query processing engine </a:t>
            </a:r>
            <a:r>
              <a:rPr lang="en-US" dirty="0" smtClean="0"/>
              <a:t>compiles </a:t>
            </a:r>
            <a:br>
              <a:rPr lang="en-US" dirty="0" smtClean="0"/>
            </a:br>
            <a:r>
              <a:rPr lang="en-US" dirty="0" smtClean="0"/>
              <a:t>optimized </a:t>
            </a:r>
            <a:r>
              <a:rPr lang="en-US" dirty="0"/>
              <a:t>object files that are used for query </a:t>
            </a:r>
            <a:r>
              <a:rPr lang="en-US" dirty="0" smtClean="0"/>
              <a:t>execution</a:t>
            </a:r>
          </a:p>
          <a:p>
            <a:r>
              <a:rPr lang="en-US" dirty="0" smtClean="0"/>
              <a:t>When the </a:t>
            </a:r>
            <a:r>
              <a:rPr lang="en-US" dirty="0"/>
              <a:t>same or similar queries are executed, the compiled </a:t>
            </a:r>
            <a:r>
              <a:rPr lang="en-US" dirty="0" smtClean="0"/>
              <a:t>segments </a:t>
            </a:r>
            <a:br>
              <a:rPr lang="en-US" dirty="0" smtClean="0"/>
            </a:br>
            <a:r>
              <a:rPr lang="en-US" dirty="0" smtClean="0"/>
              <a:t>are </a:t>
            </a:r>
            <a:r>
              <a:rPr lang="en-US" dirty="0"/>
              <a:t>reused from the cluster code compilation cache, which </a:t>
            </a:r>
            <a:r>
              <a:rPr lang="en-US" dirty="0" smtClean="0"/>
              <a:t>results in</a:t>
            </a:r>
            <a:br>
              <a:rPr lang="en-US" dirty="0" smtClean="0"/>
            </a:br>
            <a:r>
              <a:rPr lang="en-US" dirty="0" smtClean="0"/>
              <a:t>faster </a:t>
            </a:r>
            <a:r>
              <a:rPr lang="en-US" dirty="0"/>
              <a:t>run times because there is no compilation overhead.</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8012" y="1436866"/>
            <a:ext cx="5420481" cy="2219635"/>
          </a:xfrm>
          <a:prstGeom prst="rect">
            <a:avLst/>
          </a:prstGeom>
        </p:spPr>
      </p:pic>
    </p:spTree>
    <p:extLst>
      <p:ext uri="{BB962C8B-B14F-4D97-AF65-F5344CB8AC3E}">
        <p14:creationId xmlns:p14="http://schemas.microsoft.com/office/powerpoint/2010/main" val="2973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(5)</a:t>
            </a:r>
            <a:endParaRPr lang="ru-RU" dirty="0"/>
          </a:p>
        </p:txBody>
      </p:sp>
      <p:sp>
        <p:nvSpPr>
          <p:cNvPr id="3" name="Объект 2"/>
          <p:cNvSpPr>
            <a:spLocks noGrp="1"/>
          </p:cNvSpPr>
          <p:nvPr>
            <p:ph idx="1"/>
          </p:nvPr>
        </p:nvSpPr>
        <p:spPr>
          <a:xfrm>
            <a:off x="838200" y="1825625"/>
            <a:ext cx="10209415" cy="4351338"/>
          </a:xfrm>
        </p:spPr>
        <p:txBody>
          <a:bodyPr>
            <a:normAutofit fontScale="92500" lnSpcReduction="20000"/>
          </a:bodyPr>
          <a:lstStyle/>
          <a:p>
            <a:r>
              <a:rPr lang="en-US" dirty="0"/>
              <a:t>The compilation service uses </a:t>
            </a:r>
            <a:r>
              <a:rPr lang="en-US" dirty="0" smtClean="0"/>
              <a:t/>
            </a:r>
            <a:br>
              <a:rPr lang="en-US" dirty="0" smtClean="0"/>
            </a:br>
            <a:r>
              <a:rPr lang="en-US" dirty="0" smtClean="0"/>
              <a:t>compute </a:t>
            </a:r>
            <a:r>
              <a:rPr lang="en-US" dirty="0"/>
              <a:t>and memory </a:t>
            </a:r>
            <a:r>
              <a:rPr lang="en-US" dirty="0" smtClean="0"/>
              <a:t>resources</a:t>
            </a:r>
            <a:br>
              <a:rPr lang="en-US" dirty="0" smtClean="0"/>
            </a:br>
            <a:r>
              <a:rPr lang="en-US" dirty="0" smtClean="0"/>
              <a:t>beyond </a:t>
            </a:r>
            <a:r>
              <a:rPr lang="en-US" dirty="0"/>
              <a:t>the Redshift cluster to </a:t>
            </a:r>
            <a:r>
              <a:rPr lang="en-US" dirty="0" smtClean="0"/>
              <a:t/>
            </a:r>
            <a:br>
              <a:rPr lang="en-US" dirty="0" smtClean="0"/>
            </a:br>
            <a:r>
              <a:rPr lang="en-US" dirty="0" smtClean="0"/>
              <a:t>accelerate </a:t>
            </a:r>
            <a:r>
              <a:rPr lang="en-US" dirty="0"/>
              <a:t>query compilation </a:t>
            </a:r>
            <a:r>
              <a:rPr lang="en-US" dirty="0" smtClean="0"/>
              <a:t/>
            </a:r>
            <a:br>
              <a:rPr lang="en-US" dirty="0" smtClean="0"/>
            </a:br>
            <a:r>
              <a:rPr lang="en-US" dirty="0" smtClean="0"/>
              <a:t>through a </a:t>
            </a:r>
            <a:r>
              <a:rPr lang="en-US" dirty="0"/>
              <a:t>scalable and secure </a:t>
            </a:r>
            <a:r>
              <a:rPr lang="en-US" dirty="0" smtClean="0"/>
              <a:t/>
            </a:r>
            <a:br>
              <a:rPr lang="en-US" dirty="0" smtClean="0"/>
            </a:br>
            <a:r>
              <a:rPr lang="en-US" dirty="0" smtClean="0"/>
              <a:t>architecture</a:t>
            </a:r>
          </a:p>
          <a:p>
            <a:r>
              <a:rPr lang="en-US" dirty="0" smtClean="0"/>
              <a:t>The </a:t>
            </a:r>
            <a:r>
              <a:rPr lang="en-US" dirty="0"/>
              <a:t>compilation service </a:t>
            </a:r>
            <a:r>
              <a:rPr lang="en-US" dirty="0" smtClean="0"/>
              <a:t>caches</a:t>
            </a:r>
            <a:br>
              <a:rPr lang="en-US" dirty="0" smtClean="0"/>
            </a:br>
            <a:r>
              <a:rPr lang="en-US" dirty="0" smtClean="0"/>
              <a:t>the </a:t>
            </a:r>
            <a:r>
              <a:rPr lang="en-US" dirty="0"/>
              <a:t>compiled objects off-cluster in an external code cache to </a:t>
            </a:r>
            <a:r>
              <a:rPr lang="en-US" dirty="0" smtClean="0"/>
              <a:t>serve multiple compute </a:t>
            </a:r>
            <a:r>
              <a:rPr lang="en-US" dirty="0"/>
              <a:t>clusters that may need the same query </a:t>
            </a:r>
            <a:r>
              <a:rPr lang="en-US" dirty="0" smtClean="0"/>
              <a:t>segment</a:t>
            </a:r>
            <a:endParaRPr lang="en-US" dirty="0"/>
          </a:p>
          <a:p>
            <a:r>
              <a:rPr lang="en-US" dirty="0"/>
              <a:t>During query processing, Redshift generates query segments </a:t>
            </a:r>
            <a:r>
              <a:rPr lang="en-US" dirty="0" smtClean="0"/>
              <a:t>and leverages </a:t>
            </a:r>
            <a:r>
              <a:rPr lang="en-US" dirty="0"/>
              <a:t>the parallelism of the external compilation service </a:t>
            </a:r>
            <a:r>
              <a:rPr lang="en-US" dirty="0" smtClean="0"/>
              <a:t>for any </a:t>
            </a:r>
            <a:r>
              <a:rPr lang="en-US" dirty="0"/>
              <a:t>segments that are not present in a cluster’s local cache or </a:t>
            </a:r>
            <a:r>
              <a:rPr lang="en-US" dirty="0" smtClean="0"/>
              <a:t>the external </a:t>
            </a:r>
            <a:r>
              <a:rPr lang="en-US" dirty="0"/>
              <a:t>code cache</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8012" y="1436866"/>
            <a:ext cx="5420481" cy="2219635"/>
          </a:xfrm>
          <a:prstGeom prst="rect">
            <a:avLst/>
          </a:prstGeom>
        </p:spPr>
      </p:pic>
    </p:spTree>
    <p:extLst>
      <p:ext uri="{BB962C8B-B14F-4D97-AF65-F5344CB8AC3E}">
        <p14:creationId xmlns:p14="http://schemas.microsoft.com/office/powerpoint/2010/main" val="1180655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(6)</a:t>
            </a:r>
            <a:endParaRPr lang="ru-RU" dirty="0"/>
          </a:p>
        </p:txBody>
      </p:sp>
      <p:sp>
        <p:nvSpPr>
          <p:cNvPr id="3" name="Объект 2"/>
          <p:cNvSpPr>
            <a:spLocks noGrp="1"/>
          </p:cNvSpPr>
          <p:nvPr>
            <p:ph idx="1"/>
          </p:nvPr>
        </p:nvSpPr>
        <p:spPr>
          <a:xfrm>
            <a:off x="838200" y="1825625"/>
            <a:ext cx="10209415" cy="4351338"/>
          </a:xfrm>
        </p:spPr>
        <p:txBody>
          <a:bodyPr>
            <a:normAutofit lnSpcReduction="10000"/>
          </a:bodyPr>
          <a:lstStyle/>
          <a:p>
            <a:r>
              <a:rPr lang="en-US" dirty="0"/>
              <a:t>Redshift added a </a:t>
            </a:r>
            <a:r>
              <a:rPr lang="en-US" dirty="0" smtClean="0"/>
              <a:t>SIMD-</a:t>
            </a:r>
            <a:br>
              <a:rPr lang="en-US" dirty="0" smtClean="0"/>
            </a:br>
            <a:r>
              <a:rPr lang="en-US" dirty="0" err="1" smtClean="0"/>
              <a:t>vectorized</a:t>
            </a:r>
            <a:r>
              <a:rPr lang="en-US" dirty="0" smtClean="0"/>
              <a:t> scan layer </a:t>
            </a:r>
            <a:r>
              <a:rPr lang="en-US" dirty="0"/>
              <a:t>to the </a:t>
            </a:r>
            <a:r>
              <a:rPr lang="en-US" dirty="0" smtClean="0"/>
              <a:t/>
            </a:r>
            <a:br>
              <a:rPr lang="en-US" dirty="0" smtClean="0"/>
            </a:br>
            <a:r>
              <a:rPr lang="en-US" dirty="0" smtClean="0"/>
              <a:t>generated </a:t>
            </a:r>
            <a:r>
              <a:rPr lang="en-US" dirty="0"/>
              <a:t>code that accesses </a:t>
            </a:r>
            <a:r>
              <a:rPr lang="en-US" dirty="0" smtClean="0"/>
              <a:t/>
            </a:r>
            <a:br>
              <a:rPr lang="en-US" dirty="0" smtClean="0"/>
            </a:br>
            <a:r>
              <a:rPr lang="en-US" dirty="0" smtClean="0"/>
              <a:t>the </a:t>
            </a:r>
            <a:r>
              <a:rPr lang="en-US" dirty="0"/>
              <a:t>data blocks and </a:t>
            </a:r>
            <a:r>
              <a:rPr lang="en-US" dirty="0" smtClean="0"/>
              <a:t>evaluates </a:t>
            </a:r>
            <a:br>
              <a:rPr lang="en-US" dirty="0" smtClean="0"/>
            </a:br>
            <a:r>
              <a:rPr lang="en-US" dirty="0" smtClean="0"/>
              <a:t>predicates </a:t>
            </a:r>
            <a:r>
              <a:rPr lang="en-US" dirty="0"/>
              <a:t>as function </a:t>
            </a:r>
            <a:r>
              <a:rPr lang="en-US" dirty="0" smtClean="0"/>
              <a:t>calls </a:t>
            </a:r>
          </a:p>
          <a:p>
            <a:r>
              <a:rPr lang="en-US" dirty="0" smtClean="0"/>
              <a:t>In </a:t>
            </a:r>
            <a:r>
              <a:rPr lang="en-US" dirty="0"/>
              <a:t>contrast to the rest of the </a:t>
            </a:r>
            <a:r>
              <a:rPr lang="en-US" dirty="0" smtClean="0"/>
              <a:t>steps that </a:t>
            </a:r>
            <a:r>
              <a:rPr lang="en-US" dirty="0"/>
              <a:t>compile the code on the fly, the </a:t>
            </a:r>
            <a:r>
              <a:rPr lang="en-US" dirty="0" err="1"/>
              <a:t>vectorized</a:t>
            </a:r>
            <a:r>
              <a:rPr lang="en-US" dirty="0"/>
              <a:t> scan functions </a:t>
            </a:r>
            <a:r>
              <a:rPr lang="en-US" dirty="0" smtClean="0"/>
              <a:t>are precompiled </a:t>
            </a:r>
            <a:r>
              <a:rPr lang="en-US" dirty="0"/>
              <a:t>and cover all data types and their supported </a:t>
            </a:r>
            <a:r>
              <a:rPr lang="en-US" dirty="0" smtClean="0"/>
              <a:t>encoding and </a:t>
            </a:r>
            <a:r>
              <a:rPr lang="en-US" dirty="0"/>
              <a:t>compression </a:t>
            </a:r>
            <a:r>
              <a:rPr lang="en-US" dirty="0" smtClean="0"/>
              <a:t>schemes</a:t>
            </a:r>
          </a:p>
          <a:p>
            <a:r>
              <a:rPr lang="en-US" dirty="0" smtClean="0"/>
              <a:t>The </a:t>
            </a:r>
            <a:r>
              <a:rPr lang="en-US" dirty="0"/>
              <a:t>output of this layer stores the </a:t>
            </a:r>
            <a:r>
              <a:rPr lang="en-US" dirty="0" smtClean="0"/>
              <a:t>column values </a:t>
            </a:r>
            <a:r>
              <a:rPr lang="en-US" dirty="0"/>
              <a:t>of the tuples that qualify from the predicates to </a:t>
            </a:r>
            <a:r>
              <a:rPr lang="en-US" dirty="0" smtClean="0"/>
              <a:t>local arrays </a:t>
            </a:r>
            <a:r>
              <a:rPr lang="en-US" dirty="0"/>
              <a:t>on the stack accessed by downstream </a:t>
            </a:r>
            <a:r>
              <a:rPr lang="en-US" dirty="0" smtClean="0"/>
              <a:t>steps</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075" y="1396760"/>
            <a:ext cx="5420481" cy="2219635"/>
          </a:xfrm>
          <a:prstGeom prst="rect">
            <a:avLst/>
          </a:prstGeom>
        </p:spPr>
      </p:pic>
    </p:spTree>
    <p:extLst>
      <p:ext uri="{BB962C8B-B14F-4D97-AF65-F5344CB8AC3E}">
        <p14:creationId xmlns:p14="http://schemas.microsoft.com/office/powerpoint/2010/main" val="119299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(7)</a:t>
            </a:r>
            <a:endParaRPr lang="ru-RU" dirty="0"/>
          </a:p>
        </p:txBody>
      </p:sp>
      <p:sp>
        <p:nvSpPr>
          <p:cNvPr id="3" name="Объект 2"/>
          <p:cNvSpPr>
            <a:spLocks noGrp="1"/>
          </p:cNvSpPr>
          <p:nvPr>
            <p:ph idx="1"/>
          </p:nvPr>
        </p:nvSpPr>
        <p:spPr>
          <a:xfrm>
            <a:off x="838200" y="1825625"/>
            <a:ext cx="10209415" cy="4351338"/>
          </a:xfrm>
        </p:spPr>
        <p:txBody>
          <a:bodyPr>
            <a:normAutofit fontScale="85000" lnSpcReduction="10000"/>
          </a:bodyPr>
          <a:lstStyle/>
          <a:p>
            <a:r>
              <a:rPr lang="en-US" dirty="0"/>
              <a:t>The columnar data are </a:t>
            </a:r>
            <a:r>
              <a:rPr lang="en-US" dirty="0" smtClean="0"/>
              <a:t>scanned</a:t>
            </a:r>
            <a:br>
              <a:rPr lang="en-US" dirty="0" smtClean="0"/>
            </a:br>
            <a:r>
              <a:rPr lang="en-US" dirty="0" smtClean="0"/>
              <a:t>from </a:t>
            </a:r>
            <a:r>
              <a:rPr lang="en-US" dirty="0"/>
              <a:t>locally attached </a:t>
            </a:r>
            <a:r>
              <a:rPr lang="en-US" dirty="0" smtClean="0"/>
              <a:t>SSDs or </a:t>
            </a:r>
            <a:br>
              <a:rPr lang="en-US" dirty="0" smtClean="0"/>
            </a:br>
            <a:r>
              <a:rPr lang="en-US" dirty="0" smtClean="0"/>
              <a:t>hydrated </a:t>
            </a:r>
            <a:r>
              <a:rPr lang="en-US" dirty="0"/>
              <a:t>from </a:t>
            </a:r>
            <a:r>
              <a:rPr lang="en-US" dirty="0" smtClean="0"/>
              <a:t>Redshift</a:t>
            </a:r>
            <a:br>
              <a:rPr lang="en-US" dirty="0" smtClean="0"/>
            </a:br>
            <a:r>
              <a:rPr lang="en-US" dirty="0" smtClean="0"/>
              <a:t>Managed </a:t>
            </a:r>
            <a:r>
              <a:rPr lang="en-US" dirty="0"/>
              <a:t>Storage </a:t>
            </a:r>
            <a:r>
              <a:rPr lang="en-US" dirty="0" smtClean="0"/>
              <a:t>(5) </a:t>
            </a:r>
          </a:p>
          <a:p>
            <a:r>
              <a:rPr lang="en-US" dirty="0"/>
              <a:t>I</a:t>
            </a:r>
            <a:r>
              <a:rPr lang="en-US" dirty="0" smtClean="0"/>
              <a:t>f </a:t>
            </a:r>
            <a:r>
              <a:rPr lang="en-US" dirty="0"/>
              <a:t>the </a:t>
            </a:r>
            <a:r>
              <a:rPr lang="en-US" dirty="0" smtClean="0"/>
              <a:t>execution unit </a:t>
            </a:r>
            <a:r>
              <a:rPr lang="en-US" dirty="0"/>
              <a:t>requires </a:t>
            </a:r>
            <a:r>
              <a:rPr lang="en-US" dirty="0" smtClean="0"/>
              <a:t/>
            </a:r>
            <a:br>
              <a:rPr lang="en-US" dirty="0" smtClean="0"/>
            </a:br>
            <a:r>
              <a:rPr lang="en-US" dirty="0" smtClean="0"/>
              <a:t>exchanging </a:t>
            </a:r>
            <a:r>
              <a:rPr lang="en-US" dirty="0"/>
              <a:t>data with other </a:t>
            </a:r>
            <a:r>
              <a:rPr lang="en-US" dirty="0" smtClean="0"/>
              <a:t/>
            </a:r>
            <a:br>
              <a:rPr lang="en-US" dirty="0" smtClean="0"/>
            </a:br>
            <a:r>
              <a:rPr lang="en-US" dirty="0" smtClean="0"/>
              <a:t>compute </a:t>
            </a:r>
            <a:r>
              <a:rPr lang="en-US" dirty="0"/>
              <a:t>nodes over </a:t>
            </a:r>
            <a:r>
              <a:rPr lang="en-US" dirty="0" smtClean="0"/>
              <a:t>the network</a:t>
            </a:r>
            <a:r>
              <a:rPr lang="en-US" dirty="0"/>
              <a:t>, then the execution unit consists of multiple </a:t>
            </a:r>
            <a:r>
              <a:rPr lang="en-US" dirty="0" smtClean="0"/>
              <a:t>generated binaries </a:t>
            </a:r>
            <a:r>
              <a:rPr lang="en-US" dirty="0"/>
              <a:t>that exchange data in a pipelined fashion over the </a:t>
            </a:r>
            <a:r>
              <a:rPr lang="en-US" dirty="0" smtClean="0"/>
              <a:t>network</a:t>
            </a:r>
          </a:p>
          <a:p>
            <a:r>
              <a:rPr lang="en-US" dirty="0" smtClean="0"/>
              <a:t>Redshift’s execution </a:t>
            </a:r>
            <a:r>
              <a:rPr lang="en-US" dirty="0"/>
              <a:t>engine employs numerous optimizations to </a:t>
            </a:r>
            <a:r>
              <a:rPr lang="en-US" dirty="0" smtClean="0"/>
              <a:t>improve query performance</a:t>
            </a:r>
          </a:p>
          <a:p>
            <a:r>
              <a:rPr lang="en-US" dirty="0"/>
              <a:t>To reduce the number of blocks </a:t>
            </a:r>
            <a:r>
              <a:rPr lang="en-US" dirty="0" smtClean="0"/>
              <a:t>that need </a:t>
            </a:r>
            <a:r>
              <a:rPr lang="en-US" dirty="0"/>
              <a:t>to be scanned, Redshift evaluates query predicates over </a:t>
            </a:r>
            <a:r>
              <a:rPr lang="en-US" dirty="0" smtClean="0"/>
              <a:t>zone maps </a:t>
            </a:r>
            <a:r>
              <a:rPr lang="en-US" dirty="0"/>
              <a:t>i.e., small hash tables that contain the min/max values </a:t>
            </a:r>
            <a:r>
              <a:rPr lang="en-US" dirty="0" smtClean="0"/>
              <a:t>per block </a:t>
            </a:r>
            <a:r>
              <a:rPr lang="en-US" dirty="0"/>
              <a:t>and leverages late materialization</a:t>
            </a:r>
            <a:endParaRPr lang="en-US" dirty="0" smtClean="0"/>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075" y="1396760"/>
            <a:ext cx="5420481" cy="2219635"/>
          </a:xfrm>
          <a:prstGeom prst="rect">
            <a:avLst/>
          </a:prstGeom>
        </p:spPr>
      </p:pic>
    </p:spTree>
    <p:extLst>
      <p:ext uri="{BB962C8B-B14F-4D97-AF65-F5344CB8AC3E}">
        <p14:creationId xmlns:p14="http://schemas.microsoft.com/office/powerpoint/2010/main" val="2105701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(8)</a:t>
            </a:r>
            <a:endParaRPr lang="ru-RU" dirty="0"/>
          </a:p>
        </p:txBody>
      </p:sp>
      <p:sp>
        <p:nvSpPr>
          <p:cNvPr id="3" name="Объект 2"/>
          <p:cNvSpPr>
            <a:spLocks noGrp="1"/>
          </p:cNvSpPr>
          <p:nvPr>
            <p:ph idx="1"/>
          </p:nvPr>
        </p:nvSpPr>
        <p:spPr>
          <a:xfrm>
            <a:off x="838200" y="1825625"/>
            <a:ext cx="10209415" cy="4351338"/>
          </a:xfrm>
        </p:spPr>
        <p:txBody>
          <a:bodyPr>
            <a:normAutofit fontScale="92500" lnSpcReduction="10000"/>
          </a:bodyPr>
          <a:lstStyle/>
          <a:p>
            <a:r>
              <a:rPr lang="en-US" dirty="0" smtClean="0"/>
              <a:t>The </a:t>
            </a:r>
            <a:r>
              <a:rPr lang="en-US" dirty="0"/>
              <a:t>data that needs </a:t>
            </a:r>
            <a:r>
              <a:rPr lang="en-US" dirty="0" smtClean="0"/>
              <a:t>to be </a:t>
            </a:r>
            <a:r>
              <a:rPr lang="en-US" dirty="0"/>
              <a:t>scanned </a:t>
            </a:r>
            <a:r>
              <a:rPr lang="en-US" dirty="0" smtClean="0"/>
              <a:t/>
            </a:r>
            <a:br>
              <a:rPr lang="en-US" dirty="0" smtClean="0"/>
            </a:br>
            <a:r>
              <a:rPr lang="en-US" dirty="0" smtClean="0"/>
              <a:t>after </a:t>
            </a:r>
            <a:r>
              <a:rPr lang="en-US" dirty="0"/>
              <a:t>zone-map filtering is </a:t>
            </a:r>
            <a:r>
              <a:rPr lang="en-US" dirty="0" smtClean="0"/>
              <a:t/>
            </a:r>
            <a:br>
              <a:rPr lang="en-US" dirty="0" smtClean="0"/>
            </a:br>
            <a:r>
              <a:rPr lang="en-US" dirty="0" smtClean="0"/>
              <a:t>chopped into </a:t>
            </a:r>
            <a:r>
              <a:rPr lang="en-US" dirty="0"/>
              <a:t>shared </a:t>
            </a:r>
            <a:r>
              <a:rPr lang="en-US" dirty="0" smtClean="0"/>
              <a:t>work units, </a:t>
            </a:r>
            <a:br>
              <a:rPr lang="en-US" dirty="0" smtClean="0"/>
            </a:br>
            <a:r>
              <a:rPr lang="en-US" dirty="0" smtClean="0"/>
              <a:t>to </a:t>
            </a:r>
            <a:r>
              <a:rPr lang="en-US" dirty="0"/>
              <a:t>allow </a:t>
            </a:r>
            <a:r>
              <a:rPr lang="en-US" dirty="0" smtClean="0"/>
              <a:t>for </a:t>
            </a:r>
            <a:r>
              <a:rPr lang="en-US" dirty="0"/>
              <a:t>balanced parallel </a:t>
            </a:r>
            <a:r>
              <a:rPr lang="en-US" dirty="0" smtClean="0"/>
              <a:t/>
            </a:r>
            <a:br>
              <a:rPr lang="en-US" dirty="0" smtClean="0"/>
            </a:br>
            <a:r>
              <a:rPr lang="en-US" dirty="0" smtClean="0"/>
              <a:t>execution</a:t>
            </a:r>
            <a:endParaRPr lang="en-US" dirty="0"/>
          </a:p>
          <a:p>
            <a:r>
              <a:rPr lang="en-US" dirty="0"/>
              <a:t>Scans leverage vectorization and </a:t>
            </a:r>
            <a:r>
              <a:rPr lang="en-US" dirty="0" smtClean="0"/>
              <a:t/>
            </a:r>
            <a:br>
              <a:rPr lang="en-US" dirty="0" smtClean="0"/>
            </a:br>
            <a:r>
              <a:rPr lang="en-US" dirty="0" smtClean="0"/>
              <a:t>SIMD </a:t>
            </a:r>
            <a:r>
              <a:rPr lang="en-US" dirty="0"/>
              <a:t>processing for fast </a:t>
            </a:r>
            <a:r>
              <a:rPr lang="en-US" dirty="0" smtClean="0"/>
              <a:t>decompression </a:t>
            </a:r>
            <a:r>
              <a:rPr lang="en-US" dirty="0"/>
              <a:t>of Redshift’s </a:t>
            </a:r>
            <a:r>
              <a:rPr lang="en-US" dirty="0" smtClean="0"/>
              <a:t>light-</a:t>
            </a:r>
            <a:br>
              <a:rPr lang="en-US" dirty="0" smtClean="0"/>
            </a:br>
            <a:r>
              <a:rPr lang="en-US" dirty="0" smtClean="0"/>
              <a:t>weight compression </a:t>
            </a:r>
            <a:r>
              <a:rPr lang="en-US" dirty="0"/>
              <a:t>formats and for applying predicates </a:t>
            </a:r>
            <a:r>
              <a:rPr lang="en-US" dirty="0" smtClean="0"/>
              <a:t>efficiently</a:t>
            </a:r>
          </a:p>
          <a:p>
            <a:r>
              <a:rPr lang="en-US" dirty="0" smtClean="0"/>
              <a:t>Bloom filters</a:t>
            </a:r>
            <a:r>
              <a:rPr lang="en-US" dirty="0"/>
              <a:t>, created when building hash tables, are applied in the scan </a:t>
            </a:r>
            <a:r>
              <a:rPr lang="en-US" dirty="0" smtClean="0"/>
              <a:t>to further </a:t>
            </a:r>
            <a:r>
              <a:rPr lang="en-US" dirty="0"/>
              <a:t>reduce the data volume that has to be processed by </a:t>
            </a:r>
            <a:r>
              <a:rPr lang="en-US" dirty="0" smtClean="0"/>
              <a:t>downstream query operators</a:t>
            </a:r>
          </a:p>
          <a:p>
            <a:r>
              <a:rPr lang="en-US" dirty="0" smtClean="0"/>
              <a:t>Prefetching </a:t>
            </a:r>
            <a:r>
              <a:rPr lang="en-US" dirty="0"/>
              <a:t>is leveraged to utilize </a:t>
            </a:r>
            <a:r>
              <a:rPr lang="en-US" dirty="0" smtClean="0"/>
              <a:t>hash tables </a:t>
            </a:r>
            <a:r>
              <a:rPr lang="en-US" dirty="0"/>
              <a:t>more </a:t>
            </a:r>
            <a:r>
              <a:rPr lang="en-US" dirty="0" smtClean="0"/>
              <a:t>efficiently</a:t>
            </a:r>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075" y="1396760"/>
            <a:ext cx="5420481" cy="2219635"/>
          </a:xfrm>
          <a:prstGeom prst="rect">
            <a:avLst/>
          </a:prstGeom>
        </p:spPr>
      </p:pic>
    </p:spTree>
    <p:extLst>
      <p:ext uri="{BB962C8B-B14F-4D97-AF65-F5344CB8AC3E}">
        <p14:creationId xmlns:p14="http://schemas.microsoft.com/office/powerpoint/2010/main" val="2496914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(9)</a:t>
            </a:r>
            <a:endParaRPr lang="ru-RU" dirty="0"/>
          </a:p>
        </p:txBody>
      </p:sp>
      <p:sp>
        <p:nvSpPr>
          <p:cNvPr id="3" name="Объект 2"/>
          <p:cNvSpPr>
            <a:spLocks noGrp="1"/>
          </p:cNvSpPr>
          <p:nvPr>
            <p:ph idx="1"/>
          </p:nvPr>
        </p:nvSpPr>
        <p:spPr>
          <a:xfrm>
            <a:off x="838200" y="1825625"/>
            <a:ext cx="10209415" cy="4351338"/>
          </a:xfrm>
        </p:spPr>
        <p:txBody>
          <a:bodyPr>
            <a:normAutofit fontScale="77500" lnSpcReduction="20000"/>
          </a:bodyPr>
          <a:lstStyle/>
          <a:p>
            <a:r>
              <a:rPr lang="en-US" dirty="0"/>
              <a:t>Advanced Query Accelerator (AQUA) is </a:t>
            </a:r>
            <a:r>
              <a:rPr lang="en-US" dirty="0" smtClean="0"/>
              <a:t/>
            </a:r>
            <a:br>
              <a:rPr lang="en-US" dirty="0" smtClean="0"/>
            </a:br>
            <a:r>
              <a:rPr lang="en-US" dirty="0" smtClean="0"/>
              <a:t>a </a:t>
            </a:r>
            <a:r>
              <a:rPr lang="en-US" dirty="0"/>
              <a:t>multi-tenant service </a:t>
            </a:r>
            <a:r>
              <a:rPr lang="en-US" dirty="0" smtClean="0"/>
              <a:t>that acts </a:t>
            </a:r>
            <a:r>
              <a:rPr lang="en-US" dirty="0"/>
              <a:t>as an </a:t>
            </a:r>
            <a:r>
              <a:rPr lang="en-US" dirty="0" smtClean="0"/>
              <a:t/>
            </a:r>
            <a:br>
              <a:rPr lang="en-US" dirty="0" smtClean="0"/>
            </a:br>
            <a:r>
              <a:rPr lang="en-US" dirty="0" smtClean="0"/>
              <a:t>off-cluster </a:t>
            </a:r>
            <a:r>
              <a:rPr lang="en-US" dirty="0"/>
              <a:t>caching layer for Redshift </a:t>
            </a:r>
            <a:r>
              <a:rPr lang="en-US" dirty="0" smtClean="0"/>
              <a:t/>
            </a:r>
            <a:br>
              <a:rPr lang="en-US" dirty="0" smtClean="0"/>
            </a:br>
            <a:r>
              <a:rPr lang="en-US" dirty="0" smtClean="0"/>
              <a:t>Managed Storage and </a:t>
            </a:r>
            <a:r>
              <a:rPr lang="en-US" dirty="0"/>
              <a:t>a push-down </a:t>
            </a:r>
            <a:r>
              <a:rPr lang="en-US" dirty="0" smtClean="0"/>
              <a:t/>
            </a:r>
            <a:br>
              <a:rPr lang="en-US" dirty="0" smtClean="0"/>
            </a:br>
            <a:r>
              <a:rPr lang="en-US" dirty="0" smtClean="0"/>
              <a:t>accelerator </a:t>
            </a:r>
            <a:r>
              <a:rPr lang="en-US" dirty="0"/>
              <a:t>for complex scans and </a:t>
            </a:r>
            <a:r>
              <a:rPr lang="en-US" dirty="0" smtClean="0"/>
              <a:t/>
            </a:r>
            <a:br>
              <a:rPr lang="en-US" dirty="0" smtClean="0"/>
            </a:br>
            <a:r>
              <a:rPr lang="en-US" dirty="0" smtClean="0"/>
              <a:t>aggregations</a:t>
            </a:r>
            <a:endParaRPr lang="en-US" dirty="0"/>
          </a:p>
          <a:p>
            <a:r>
              <a:rPr lang="en-US" dirty="0"/>
              <a:t>AQUA caches hot data for clusters on local SSDs, </a:t>
            </a:r>
            <a:r>
              <a:rPr lang="en-US" dirty="0" smtClean="0"/>
              <a:t/>
            </a:r>
            <a:br>
              <a:rPr lang="en-US" dirty="0" smtClean="0"/>
            </a:br>
            <a:r>
              <a:rPr lang="en-US" dirty="0" smtClean="0"/>
              <a:t>avoiding </a:t>
            </a:r>
            <a:r>
              <a:rPr lang="en-US" dirty="0"/>
              <a:t>the </a:t>
            </a:r>
            <a:r>
              <a:rPr lang="en-US" dirty="0" smtClean="0"/>
              <a:t>latency of </a:t>
            </a:r>
            <a:r>
              <a:rPr lang="en-US" dirty="0"/>
              <a:t>pulling data from a </a:t>
            </a:r>
            <a:r>
              <a:rPr lang="en-US" dirty="0" smtClean="0"/>
              <a:t/>
            </a:r>
            <a:br>
              <a:rPr lang="en-US" dirty="0" smtClean="0"/>
            </a:br>
            <a:r>
              <a:rPr lang="en-US" dirty="0" smtClean="0"/>
              <a:t>regional </a:t>
            </a:r>
            <a:r>
              <a:rPr lang="en-US" dirty="0"/>
              <a:t>service like Amazon S3 </a:t>
            </a:r>
            <a:r>
              <a:rPr lang="en-US" dirty="0" smtClean="0"/>
              <a:t>and reducing </a:t>
            </a:r>
            <a:r>
              <a:rPr lang="en-US" dirty="0"/>
              <a:t>the </a:t>
            </a:r>
            <a:r>
              <a:rPr lang="en-US" dirty="0" smtClean="0"/>
              <a:t/>
            </a:r>
            <a:br>
              <a:rPr lang="en-US" dirty="0" smtClean="0"/>
            </a:br>
            <a:r>
              <a:rPr lang="en-US" dirty="0" smtClean="0"/>
              <a:t>need </a:t>
            </a:r>
            <a:r>
              <a:rPr lang="en-US" dirty="0"/>
              <a:t>to hydrate the cache storage in Redshift </a:t>
            </a:r>
            <a:r>
              <a:rPr lang="en-US" dirty="0" smtClean="0"/>
              <a:t>compute nodes</a:t>
            </a:r>
          </a:p>
          <a:p>
            <a:r>
              <a:rPr lang="en-US" dirty="0" smtClean="0"/>
              <a:t>To </a:t>
            </a:r>
            <a:r>
              <a:rPr lang="en-US" dirty="0"/>
              <a:t>avoid introducing a network bottleneck, the </a:t>
            </a:r>
            <a:r>
              <a:rPr lang="en-US" dirty="0" smtClean="0"/>
              <a:t>service provides </a:t>
            </a:r>
            <a:r>
              <a:rPr lang="en-US" dirty="0"/>
              <a:t>a functional interface, not a storage </a:t>
            </a:r>
            <a:r>
              <a:rPr lang="en-US" dirty="0" smtClean="0"/>
              <a:t>interface</a:t>
            </a:r>
          </a:p>
          <a:p>
            <a:r>
              <a:rPr lang="en-US" dirty="0" smtClean="0"/>
              <a:t>Redshift identifies </a:t>
            </a:r>
            <a:r>
              <a:rPr lang="en-US" dirty="0"/>
              <a:t>applicable scan and aggregation operations and </a:t>
            </a:r>
            <a:r>
              <a:rPr lang="en-US" dirty="0" smtClean="0"/>
              <a:t>pushes them </a:t>
            </a:r>
            <a:r>
              <a:rPr lang="en-US" dirty="0"/>
              <a:t>to AQUA, which processes them against the cached data </a:t>
            </a:r>
            <a:r>
              <a:rPr lang="en-US" dirty="0" smtClean="0"/>
              <a:t>and returns </a:t>
            </a:r>
            <a:r>
              <a:rPr lang="en-US" dirty="0"/>
              <a:t>the </a:t>
            </a:r>
            <a:r>
              <a:rPr lang="en-US" dirty="0" smtClean="0"/>
              <a:t>results</a:t>
            </a:r>
          </a:p>
          <a:p>
            <a:r>
              <a:rPr lang="en-US" dirty="0" smtClean="0"/>
              <a:t>Essentially</a:t>
            </a:r>
            <a:r>
              <a:rPr lang="en-US" dirty="0"/>
              <a:t>, AQUA is computational storage at </a:t>
            </a:r>
            <a:r>
              <a:rPr lang="en-US" dirty="0" smtClean="0"/>
              <a:t>a data-center </a:t>
            </a:r>
            <a:r>
              <a:rPr lang="en-US" dirty="0"/>
              <a:t>scale</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3321" y="1186367"/>
            <a:ext cx="5420481" cy="2219635"/>
          </a:xfrm>
          <a:prstGeom prst="rect">
            <a:avLst/>
          </a:prstGeom>
        </p:spPr>
      </p:pic>
    </p:spTree>
    <p:extLst>
      <p:ext uri="{BB962C8B-B14F-4D97-AF65-F5344CB8AC3E}">
        <p14:creationId xmlns:p14="http://schemas.microsoft.com/office/powerpoint/2010/main" val="3453044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Performance – Query Execution (10)</a:t>
            </a:r>
            <a:endParaRPr lang="ru-RU" dirty="0"/>
          </a:p>
        </p:txBody>
      </p:sp>
      <p:sp>
        <p:nvSpPr>
          <p:cNvPr id="3" name="Объект 2"/>
          <p:cNvSpPr>
            <a:spLocks noGrp="1"/>
          </p:cNvSpPr>
          <p:nvPr>
            <p:ph idx="1"/>
          </p:nvPr>
        </p:nvSpPr>
        <p:spPr>
          <a:xfrm>
            <a:off x="838200" y="1825625"/>
            <a:ext cx="10209415" cy="4351338"/>
          </a:xfrm>
        </p:spPr>
        <p:txBody>
          <a:bodyPr>
            <a:normAutofit fontScale="92500" lnSpcReduction="20000"/>
          </a:bodyPr>
          <a:lstStyle/>
          <a:p>
            <a:r>
              <a:rPr lang="en-US" dirty="0"/>
              <a:t>Redshift’s execution engine </a:t>
            </a:r>
            <a:r>
              <a:rPr lang="en-US" dirty="0" smtClean="0"/>
              <a:t/>
            </a:r>
            <a:br>
              <a:rPr lang="en-US" dirty="0" smtClean="0"/>
            </a:br>
            <a:r>
              <a:rPr lang="en-US" dirty="0" smtClean="0"/>
              <a:t>takes </a:t>
            </a:r>
            <a:r>
              <a:rPr lang="en-US" dirty="0"/>
              <a:t>runtime decisions to </a:t>
            </a:r>
            <a:r>
              <a:rPr lang="en-US" dirty="0" smtClean="0"/>
              <a:t/>
            </a:r>
            <a:br>
              <a:rPr lang="en-US" dirty="0" smtClean="0"/>
            </a:br>
            <a:r>
              <a:rPr lang="en-US" dirty="0" smtClean="0"/>
              <a:t>boost performance by changing</a:t>
            </a:r>
            <a:br>
              <a:rPr lang="en-US" dirty="0" smtClean="0"/>
            </a:br>
            <a:r>
              <a:rPr lang="en-US" dirty="0" smtClean="0"/>
              <a:t>the </a:t>
            </a:r>
            <a:r>
              <a:rPr lang="en-US" dirty="0"/>
              <a:t>generated code or </a:t>
            </a:r>
            <a:r>
              <a:rPr lang="en-US" dirty="0" smtClean="0"/>
              <a:t/>
            </a:r>
            <a:br>
              <a:rPr lang="en-US" dirty="0" smtClean="0"/>
            </a:br>
            <a:r>
              <a:rPr lang="en-US" dirty="0" smtClean="0"/>
              <a:t>runtime </a:t>
            </a:r>
            <a:r>
              <a:rPr lang="en-US" dirty="0"/>
              <a:t>properties on </a:t>
            </a:r>
            <a:r>
              <a:rPr lang="en-US" dirty="0" smtClean="0"/>
              <a:t>the fly </a:t>
            </a:r>
            <a:br>
              <a:rPr lang="en-US" dirty="0" smtClean="0"/>
            </a:br>
            <a:r>
              <a:rPr lang="en-US" dirty="0" smtClean="0"/>
              <a:t>based </a:t>
            </a:r>
            <a:r>
              <a:rPr lang="en-US" dirty="0"/>
              <a:t>on execution </a:t>
            </a:r>
            <a:r>
              <a:rPr lang="en-US" dirty="0" smtClean="0"/>
              <a:t>statistics</a:t>
            </a:r>
          </a:p>
          <a:p>
            <a:r>
              <a:rPr lang="en-US" dirty="0"/>
              <a:t>For instance, the </a:t>
            </a:r>
            <a:r>
              <a:rPr lang="en-US" dirty="0" smtClean="0"/>
              <a:t>implementation of </a:t>
            </a:r>
            <a:r>
              <a:rPr lang="en-US" dirty="0"/>
              <a:t>Bloom filters (BFs) in Redshift demonstrates the importance </a:t>
            </a:r>
            <a:r>
              <a:rPr lang="en-US" dirty="0" smtClean="0"/>
              <a:t>of dynamic optimizations</a:t>
            </a:r>
          </a:p>
          <a:p>
            <a:r>
              <a:rPr lang="en-US" dirty="0"/>
              <a:t>For example, if a join spills data to disk, </a:t>
            </a:r>
            <a:r>
              <a:rPr lang="en-US" dirty="0" smtClean="0"/>
              <a:t>then the </a:t>
            </a:r>
            <a:r>
              <a:rPr lang="en-US" dirty="0"/>
              <a:t>join operator can decide to build a larger BF to achieve </a:t>
            </a:r>
            <a:r>
              <a:rPr lang="en-US" dirty="0" smtClean="0"/>
              <a:t>lower false-positive rates</a:t>
            </a:r>
          </a:p>
          <a:p>
            <a:r>
              <a:rPr lang="en-US" dirty="0"/>
              <a:t>The execution engine can re-enable a BF periodically since </a:t>
            </a:r>
            <a:r>
              <a:rPr lang="en-US" dirty="0" smtClean="0"/>
              <a:t>temporal </a:t>
            </a:r>
            <a:br>
              <a:rPr lang="en-US" dirty="0" smtClean="0"/>
            </a:br>
            <a:r>
              <a:rPr lang="en-US" dirty="0" smtClean="0"/>
              <a:t>pattern </a:t>
            </a:r>
            <a:r>
              <a:rPr lang="en-US" dirty="0"/>
              <a:t>of data may render a previously ineffective BF </a:t>
            </a:r>
            <a:r>
              <a:rPr lang="en-US"/>
              <a:t>to </a:t>
            </a:r>
            <a:r>
              <a:rPr lang="en-US" smtClean="0"/>
              <a:t>become</a:t>
            </a:r>
            <a:br>
              <a:rPr lang="en-US" smtClean="0"/>
            </a:br>
            <a:r>
              <a:rPr lang="en-US" smtClean="0"/>
              <a:t>effective</a:t>
            </a:r>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075" y="1396760"/>
            <a:ext cx="5420481" cy="2219635"/>
          </a:xfrm>
          <a:prstGeom prst="rect">
            <a:avLst/>
          </a:prstGeom>
        </p:spPr>
      </p:pic>
    </p:spTree>
    <p:extLst>
      <p:ext uri="{BB962C8B-B14F-4D97-AF65-F5344CB8AC3E}">
        <p14:creationId xmlns:p14="http://schemas.microsoft.com/office/powerpoint/2010/main" val="954764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(1)</a:t>
            </a:r>
            <a:endParaRPr lang="ru-RU" dirty="0"/>
          </a:p>
        </p:txBody>
      </p:sp>
      <p:sp>
        <p:nvSpPr>
          <p:cNvPr id="3" name="Объект 2"/>
          <p:cNvSpPr>
            <a:spLocks noGrp="1"/>
          </p:cNvSpPr>
          <p:nvPr>
            <p:ph idx="1"/>
          </p:nvPr>
        </p:nvSpPr>
        <p:spPr/>
        <p:txBody>
          <a:bodyPr>
            <a:normAutofit fontScale="70000" lnSpcReduction="20000"/>
          </a:bodyPr>
          <a:lstStyle/>
          <a:p>
            <a:r>
              <a:rPr lang="en-US" dirty="0"/>
              <a:t>The storage layer of Amazon Redshift spans from memory, to </a:t>
            </a:r>
            <a:r>
              <a:rPr lang="en-US" dirty="0" smtClean="0"/>
              <a:t>local storage</a:t>
            </a:r>
            <a:r>
              <a:rPr lang="en-US" dirty="0"/>
              <a:t>, to cloud object storage (Amazon S3) and encompasses </a:t>
            </a:r>
            <a:r>
              <a:rPr lang="en-US" dirty="0" smtClean="0"/>
              <a:t>all the </a:t>
            </a:r>
            <a:r>
              <a:rPr lang="en-US" dirty="0"/>
              <a:t>data lifecycle operations (i.e., commit, caching, prefetching</a:t>
            </a:r>
            <a:r>
              <a:rPr lang="en-US" dirty="0" smtClean="0"/>
              <a:t>, snapshot/restore</a:t>
            </a:r>
            <a:r>
              <a:rPr lang="en-US" dirty="0"/>
              <a:t>, replication, and disaster-recovery). </a:t>
            </a:r>
            <a:endParaRPr lang="en-US" dirty="0" smtClean="0"/>
          </a:p>
          <a:p>
            <a:r>
              <a:rPr lang="en-US" dirty="0"/>
              <a:t>The storage layer</a:t>
            </a:r>
            <a:r>
              <a:rPr lang="en-US" dirty="0" smtClean="0"/>
              <a:t> ensures </a:t>
            </a:r>
            <a:r>
              <a:rPr lang="en-US" dirty="0"/>
              <a:t>durability, availability, scalability, and performance:</a:t>
            </a:r>
          </a:p>
          <a:p>
            <a:r>
              <a:rPr lang="en-US" b="1" dirty="0"/>
              <a:t>Durability and </a:t>
            </a:r>
            <a:r>
              <a:rPr lang="en-US" b="1" dirty="0" smtClean="0"/>
              <a:t>Availability</a:t>
            </a:r>
            <a:r>
              <a:rPr lang="en-US" dirty="0" smtClean="0"/>
              <a:t>: </a:t>
            </a:r>
            <a:r>
              <a:rPr lang="en-US" dirty="0"/>
              <a:t>The storage layer builds on </a:t>
            </a:r>
            <a:r>
              <a:rPr lang="en-US" dirty="0" smtClean="0"/>
              <a:t>Amazon S3 </a:t>
            </a:r>
            <a:r>
              <a:rPr lang="en-US" dirty="0"/>
              <a:t>and persists all data to Amazon S3 with every </a:t>
            </a:r>
            <a:r>
              <a:rPr lang="en-US" dirty="0" smtClean="0"/>
              <a:t>commit</a:t>
            </a:r>
          </a:p>
          <a:p>
            <a:r>
              <a:rPr lang="en-US" dirty="0" smtClean="0"/>
              <a:t>This allows </a:t>
            </a:r>
            <a:r>
              <a:rPr lang="en-US" dirty="0"/>
              <a:t>Redshift to decouple data from the </a:t>
            </a:r>
            <a:r>
              <a:rPr lang="en-US" dirty="0" smtClean="0"/>
              <a:t>compute cluster </a:t>
            </a:r>
            <a:r>
              <a:rPr lang="en-US" dirty="0"/>
              <a:t>that operates on the </a:t>
            </a:r>
            <a:r>
              <a:rPr lang="en-US" dirty="0" smtClean="0"/>
              <a:t>data</a:t>
            </a:r>
          </a:p>
          <a:p>
            <a:r>
              <a:rPr lang="en-US" dirty="0" smtClean="0"/>
              <a:t>It </a:t>
            </a:r>
            <a:r>
              <a:rPr lang="en-US" dirty="0"/>
              <a:t>also makes the data durable </a:t>
            </a:r>
            <a:r>
              <a:rPr lang="en-US" dirty="0" smtClean="0"/>
              <a:t>and building </a:t>
            </a:r>
            <a:r>
              <a:rPr lang="en-US" dirty="0"/>
              <a:t>an architecture on top of it enhances </a:t>
            </a:r>
            <a:r>
              <a:rPr lang="en-US" dirty="0" smtClean="0"/>
              <a:t>availability</a:t>
            </a:r>
            <a:endParaRPr lang="en-US" dirty="0"/>
          </a:p>
          <a:p>
            <a:r>
              <a:rPr lang="en-US" b="1" dirty="0" smtClean="0"/>
              <a:t>Scalability</a:t>
            </a:r>
            <a:r>
              <a:rPr lang="en-US" dirty="0" smtClean="0"/>
              <a:t>: </a:t>
            </a:r>
            <a:r>
              <a:rPr lang="en-US" dirty="0"/>
              <a:t>Using Amazon S3 as the base gives virtually </a:t>
            </a:r>
            <a:r>
              <a:rPr lang="en-US" dirty="0" smtClean="0"/>
              <a:t>unlimited scale</a:t>
            </a:r>
          </a:p>
          <a:p>
            <a:r>
              <a:rPr lang="en-US" dirty="0" smtClean="0"/>
              <a:t>Redshift </a:t>
            </a:r>
            <a:r>
              <a:rPr lang="en-US" dirty="0"/>
              <a:t>Managed Storage (RMS) takes advantage </a:t>
            </a:r>
            <a:r>
              <a:rPr lang="en-US" dirty="0" smtClean="0"/>
              <a:t>of optimizations </a:t>
            </a:r>
            <a:r>
              <a:rPr lang="en-US" dirty="0"/>
              <a:t>such as data block temperature, data block age, </a:t>
            </a:r>
            <a:r>
              <a:rPr lang="en-US" dirty="0" smtClean="0"/>
              <a:t>and workload </a:t>
            </a:r>
            <a:r>
              <a:rPr lang="en-US" dirty="0"/>
              <a:t>patterns to optimize performance and manage data </a:t>
            </a:r>
            <a:r>
              <a:rPr lang="en-US" dirty="0" smtClean="0"/>
              <a:t>placement across </a:t>
            </a:r>
            <a:r>
              <a:rPr lang="en-US" dirty="0"/>
              <a:t>tiers of storage automatically.</a:t>
            </a:r>
          </a:p>
          <a:p>
            <a:r>
              <a:rPr lang="en-US" b="1" dirty="0" smtClean="0"/>
              <a:t>Performance</a:t>
            </a:r>
            <a:r>
              <a:rPr lang="en-US" dirty="0" smtClean="0"/>
              <a:t>: </a:t>
            </a:r>
            <a:r>
              <a:rPr lang="en-US" dirty="0"/>
              <a:t>Storage layer extends into memory and </a:t>
            </a:r>
            <a:r>
              <a:rPr lang="en-US" dirty="0" smtClean="0"/>
              <a:t>algorithmic optimizations</a:t>
            </a:r>
          </a:p>
          <a:p>
            <a:r>
              <a:rPr lang="en-US" dirty="0" smtClean="0"/>
              <a:t>It </a:t>
            </a:r>
            <a:r>
              <a:rPr lang="en-US" dirty="0"/>
              <a:t>dynamically </a:t>
            </a:r>
            <a:r>
              <a:rPr lang="en-US" dirty="0" err="1"/>
              <a:t>prefetches</a:t>
            </a:r>
            <a:r>
              <a:rPr lang="en-US" dirty="0"/>
              <a:t> and sizes the </a:t>
            </a:r>
            <a:r>
              <a:rPr lang="en-US" dirty="0" smtClean="0"/>
              <a:t>in-memory cache</a:t>
            </a:r>
            <a:r>
              <a:rPr lang="en-US" dirty="0"/>
              <a:t>, and optimizes the commit protocol to be incremental</a:t>
            </a:r>
            <a:endParaRPr lang="ru-RU" dirty="0"/>
          </a:p>
        </p:txBody>
      </p:sp>
    </p:spTree>
    <p:extLst>
      <p:ext uri="{BB962C8B-B14F-4D97-AF65-F5344CB8AC3E}">
        <p14:creationId xmlns:p14="http://schemas.microsoft.com/office/powerpoint/2010/main" val="280352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a:t>
            </a:r>
            <a:r>
              <a:rPr lang="ru-RU" dirty="0" smtClean="0"/>
              <a:t>2</a:t>
            </a:r>
            <a:r>
              <a:rPr lang="en-US" dirty="0" smtClean="0"/>
              <a:t>)</a:t>
            </a:r>
            <a:endParaRPr lang="ru-RU" dirty="0"/>
          </a:p>
        </p:txBody>
      </p:sp>
      <p:sp>
        <p:nvSpPr>
          <p:cNvPr id="3" name="Объект 2"/>
          <p:cNvSpPr>
            <a:spLocks noGrp="1"/>
          </p:cNvSpPr>
          <p:nvPr>
            <p:ph idx="1"/>
          </p:nvPr>
        </p:nvSpPr>
        <p:spPr/>
        <p:txBody>
          <a:bodyPr>
            <a:normAutofit fontScale="92500" lnSpcReduction="20000"/>
          </a:bodyPr>
          <a:lstStyle/>
          <a:p>
            <a:r>
              <a:rPr lang="en-US" dirty="0"/>
              <a:t>RMS builds on top of the </a:t>
            </a:r>
            <a:r>
              <a:rPr lang="en-US" dirty="0" smtClean="0"/>
              <a:t>AWS</a:t>
            </a:r>
            <a:r>
              <a:rPr lang="ru-RU" dirty="0" smtClean="0"/>
              <a:t> </a:t>
            </a:r>
            <a:r>
              <a:rPr lang="en-US" dirty="0" smtClean="0"/>
              <a:t>Nitro </a:t>
            </a:r>
            <a:r>
              <a:rPr lang="ru-RU" dirty="0" smtClean="0"/>
              <a:t/>
            </a:r>
            <a:br>
              <a:rPr lang="ru-RU" dirty="0" smtClean="0"/>
            </a:br>
            <a:r>
              <a:rPr lang="en-US" dirty="0" smtClean="0"/>
              <a:t>System</a:t>
            </a:r>
            <a:r>
              <a:rPr lang="en-US" dirty="0"/>
              <a:t>, which features high bandwidth </a:t>
            </a:r>
            <a:r>
              <a:rPr lang="ru-RU" dirty="0" smtClean="0"/>
              <a:t/>
            </a:r>
            <a:br>
              <a:rPr lang="ru-RU" dirty="0" smtClean="0"/>
            </a:br>
            <a:r>
              <a:rPr lang="en-US" dirty="0" smtClean="0"/>
              <a:t>networking </a:t>
            </a:r>
            <a:r>
              <a:rPr lang="en-US" dirty="0"/>
              <a:t>and </a:t>
            </a:r>
            <a:r>
              <a:rPr lang="en-US" dirty="0" smtClean="0"/>
              <a:t>performance</a:t>
            </a:r>
          </a:p>
          <a:p>
            <a:r>
              <a:rPr lang="en-US" dirty="0" smtClean="0"/>
              <a:t>“The </a:t>
            </a:r>
            <a:r>
              <a:rPr lang="en-US" dirty="0"/>
              <a:t>AWS Nitro System is a new </a:t>
            </a:r>
            <a:r>
              <a:rPr lang="en-US" dirty="0" smtClean="0"/>
              <a:t>virtualization</a:t>
            </a:r>
            <a:br>
              <a:rPr lang="en-US" dirty="0" smtClean="0"/>
            </a:br>
            <a:r>
              <a:rPr lang="en-US" dirty="0" smtClean="0"/>
              <a:t>infrastructure </a:t>
            </a:r>
            <a:r>
              <a:rPr lang="en-US" dirty="0"/>
              <a:t>that serves as the underlying platform </a:t>
            </a:r>
            <a:r>
              <a:rPr lang="en-US" dirty="0" smtClean="0"/>
              <a:t/>
            </a:r>
            <a:br>
              <a:rPr lang="en-US" dirty="0" smtClean="0"/>
            </a:br>
            <a:r>
              <a:rPr lang="en-US" dirty="0" smtClean="0"/>
              <a:t>for </a:t>
            </a:r>
            <a:r>
              <a:rPr lang="en-US" dirty="0"/>
              <a:t>the next generation of EC2 </a:t>
            </a:r>
            <a:r>
              <a:rPr lang="en-US" dirty="0" smtClean="0"/>
              <a:t>instances”</a:t>
            </a:r>
          </a:p>
          <a:p>
            <a:pPr lvl="1"/>
            <a:r>
              <a:rPr lang="en-US" dirty="0">
                <a:hlinkClick r:id="rId2"/>
              </a:rPr>
              <a:t>https://www.virtana.com/glossary/what-is-aws-nitro</a:t>
            </a:r>
            <a:r>
              <a:rPr lang="en-US" dirty="0" smtClean="0">
                <a:hlinkClick r:id="rId2"/>
              </a:rPr>
              <a:t>/</a:t>
            </a:r>
            <a:r>
              <a:rPr lang="en-US" dirty="0" smtClean="0"/>
              <a:t> </a:t>
            </a:r>
            <a:endParaRPr lang="ru-RU" dirty="0" smtClean="0"/>
          </a:p>
          <a:p>
            <a:r>
              <a:rPr lang="en-US" dirty="0"/>
              <a:t>RMS </a:t>
            </a:r>
            <a:r>
              <a:rPr lang="en-US" dirty="0" smtClean="0"/>
              <a:t>manages </a:t>
            </a:r>
            <a:r>
              <a:rPr lang="en-US" dirty="0"/>
              <a:t>both </a:t>
            </a:r>
            <a:r>
              <a:rPr lang="en-US" dirty="0" smtClean="0"/>
              <a:t>user data </a:t>
            </a:r>
            <a:r>
              <a:rPr lang="en-US" dirty="0"/>
              <a:t>as well as </a:t>
            </a:r>
            <a:r>
              <a:rPr lang="en-US" dirty="0" smtClean="0"/>
              <a:t>transaction metadata</a:t>
            </a:r>
          </a:p>
          <a:p>
            <a:r>
              <a:rPr lang="en-US" dirty="0"/>
              <a:t>Compute nodes </a:t>
            </a:r>
            <a:r>
              <a:rPr lang="en-US" dirty="0" smtClean="0"/>
              <a:t>use large</a:t>
            </a:r>
            <a:r>
              <a:rPr lang="en-US" dirty="0"/>
              <a:t>, high performance SSDs as local </a:t>
            </a:r>
            <a:r>
              <a:rPr lang="en-US" dirty="0" smtClean="0"/>
              <a:t>caches</a:t>
            </a:r>
          </a:p>
          <a:p>
            <a:r>
              <a:rPr lang="en-US" dirty="0"/>
              <a:t>Redshift </a:t>
            </a:r>
            <a:r>
              <a:rPr lang="en-US" dirty="0" smtClean="0"/>
              <a:t>leverages workload </a:t>
            </a:r>
            <a:r>
              <a:rPr lang="en-US" dirty="0"/>
              <a:t>patterns and techniques such as automatic </a:t>
            </a:r>
            <a:r>
              <a:rPr lang="en-US" dirty="0" smtClean="0"/>
              <a:t>fine-grained data </a:t>
            </a:r>
            <a:r>
              <a:rPr lang="en-US" dirty="0"/>
              <a:t>eviction and intelligent data prefetching, to deliver the </a:t>
            </a:r>
            <a:r>
              <a:rPr lang="en-US" dirty="0" smtClean="0"/>
              <a:t>performance of </a:t>
            </a:r>
            <a:r>
              <a:rPr lang="en-US" dirty="0"/>
              <a:t>local SSD while scaling storage automatically to </a:t>
            </a:r>
            <a:r>
              <a:rPr lang="en-US" dirty="0" smtClean="0"/>
              <a:t>Amazon S3</a:t>
            </a:r>
            <a:endParaRPr lang="ru-RU" dirty="0"/>
          </a:p>
          <a:p>
            <a:endParaRPr lang="en-US"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3222194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(3)</a:t>
            </a:r>
            <a:endParaRPr lang="ru-RU" dirty="0"/>
          </a:p>
        </p:txBody>
      </p:sp>
      <p:sp>
        <p:nvSpPr>
          <p:cNvPr id="3" name="Объект 2"/>
          <p:cNvSpPr>
            <a:spLocks noGrp="1"/>
          </p:cNvSpPr>
          <p:nvPr>
            <p:ph idx="1"/>
          </p:nvPr>
        </p:nvSpPr>
        <p:spPr/>
        <p:txBody>
          <a:bodyPr>
            <a:normAutofit fontScale="92500" lnSpcReduction="20000"/>
          </a:bodyPr>
          <a:lstStyle/>
          <a:p>
            <a:r>
              <a:rPr lang="en-US" dirty="0"/>
              <a:t>RMS tunes cache replacement to </a:t>
            </a:r>
            <a:r>
              <a:rPr lang="en-US" dirty="0" smtClean="0"/>
              <a:t>keep the </a:t>
            </a:r>
            <a:br>
              <a:rPr lang="en-US" dirty="0" smtClean="0"/>
            </a:br>
            <a:r>
              <a:rPr lang="en-US" dirty="0" smtClean="0"/>
              <a:t>relevant </a:t>
            </a:r>
            <a:r>
              <a:rPr lang="en-US" dirty="0"/>
              <a:t>blocks locally available by </a:t>
            </a:r>
            <a:r>
              <a:rPr lang="en-US" dirty="0" smtClean="0"/>
              <a:t/>
            </a:r>
            <a:br>
              <a:rPr lang="en-US" dirty="0" smtClean="0"/>
            </a:br>
            <a:r>
              <a:rPr lang="en-US" dirty="0" smtClean="0"/>
              <a:t>tracking </a:t>
            </a:r>
            <a:r>
              <a:rPr lang="en-US" dirty="0"/>
              <a:t>accesses to </a:t>
            </a:r>
            <a:r>
              <a:rPr lang="en-US" dirty="0" smtClean="0"/>
              <a:t>every block</a:t>
            </a:r>
          </a:p>
          <a:p>
            <a:r>
              <a:rPr lang="en-US" dirty="0" smtClean="0"/>
              <a:t>This </a:t>
            </a:r>
            <a:r>
              <a:rPr lang="en-US" dirty="0"/>
              <a:t>information is also used to help </a:t>
            </a:r>
            <a:r>
              <a:rPr lang="en-US" dirty="0" smtClean="0"/>
              <a:t/>
            </a:r>
            <a:br>
              <a:rPr lang="en-US" dirty="0" smtClean="0"/>
            </a:br>
            <a:r>
              <a:rPr lang="en-US" dirty="0" smtClean="0"/>
              <a:t>customers </a:t>
            </a:r>
            <a:r>
              <a:rPr lang="en-US" dirty="0"/>
              <a:t>decide </a:t>
            </a:r>
            <a:r>
              <a:rPr lang="en-US" dirty="0" smtClean="0"/>
              <a:t>if scaling </a:t>
            </a:r>
            <a:r>
              <a:rPr lang="en-US" dirty="0"/>
              <a:t>up their </a:t>
            </a:r>
            <a:r>
              <a:rPr lang="en-US" dirty="0" smtClean="0"/>
              <a:t/>
            </a:r>
            <a:br>
              <a:rPr lang="en-US" dirty="0" smtClean="0"/>
            </a:br>
            <a:r>
              <a:rPr lang="en-US" dirty="0" smtClean="0"/>
              <a:t>cluster </a:t>
            </a:r>
            <a:r>
              <a:rPr lang="en-US" dirty="0"/>
              <a:t>would be </a:t>
            </a:r>
            <a:r>
              <a:rPr lang="en-US" dirty="0" smtClean="0"/>
              <a:t>beneficial</a:t>
            </a:r>
          </a:p>
          <a:p>
            <a:r>
              <a:rPr lang="en-US" dirty="0" smtClean="0"/>
              <a:t>RMS </a:t>
            </a:r>
            <a:r>
              <a:rPr lang="en-US" dirty="0"/>
              <a:t>makes </a:t>
            </a:r>
            <a:r>
              <a:rPr lang="en-US" dirty="0" smtClean="0"/>
              <a:t>in-place cluster </a:t>
            </a:r>
            <a:r>
              <a:rPr lang="en-US" dirty="0"/>
              <a:t>resizing a pure metadata operation since compute nodes </a:t>
            </a:r>
            <a:r>
              <a:rPr lang="en-US" dirty="0" smtClean="0"/>
              <a:t>are practically </a:t>
            </a:r>
            <a:r>
              <a:rPr lang="en-US" dirty="0"/>
              <a:t>stateless and always have access to the data blocks </a:t>
            </a:r>
            <a:r>
              <a:rPr lang="en-US" dirty="0" smtClean="0"/>
              <a:t>in RMS</a:t>
            </a:r>
          </a:p>
          <a:p>
            <a:r>
              <a:rPr lang="en-US" dirty="0"/>
              <a:t>RMS is metadata bound and easy to scale since data can </a:t>
            </a:r>
            <a:r>
              <a:rPr lang="en-US" dirty="0" smtClean="0"/>
              <a:t>be ingested </a:t>
            </a:r>
            <a:r>
              <a:rPr lang="en-US" dirty="0"/>
              <a:t>directly into Amazon </a:t>
            </a:r>
            <a:r>
              <a:rPr lang="en-US" dirty="0" smtClean="0"/>
              <a:t>S3</a:t>
            </a:r>
          </a:p>
          <a:p>
            <a:r>
              <a:rPr lang="en-US" dirty="0"/>
              <a:t>The in-memory disk-cache size can be </a:t>
            </a:r>
            <a:r>
              <a:rPr lang="en-US" dirty="0" smtClean="0"/>
              <a:t>dynamically changed </a:t>
            </a:r>
            <a:r>
              <a:rPr lang="en-US" dirty="0"/>
              <a:t>for </a:t>
            </a:r>
            <a:r>
              <a:rPr lang="en-US" dirty="0" smtClean="0"/>
              <a:t>balancing</a:t>
            </a:r>
            <a:br>
              <a:rPr lang="en-US" dirty="0" smtClean="0"/>
            </a:br>
            <a:r>
              <a:rPr lang="en-US" dirty="0" smtClean="0"/>
              <a:t>performance </a:t>
            </a:r>
            <a:r>
              <a:rPr lang="en-US" dirty="0"/>
              <a:t>and memory needs of queries</a:t>
            </a:r>
            <a:endParaRPr lang="ru-RU" dirty="0"/>
          </a:p>
          <a:p>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619113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(4)</a:t>
            </a:r>
            <a:endParaRPr lang="ru-RU" dirty="0"/>
          </a:p>
        </p:txBody>
      </p:sp>
      <p:sp>
        <p:nvSpPr>
          <p:cNvPr id="3" name="Объект 2"/>
          <p:cNvSpPr>
            <a:spLocks noGrp="1"/>
          </p:cNvSpPr>
          <p:nvPr>
            <p:ph idx="1"/>
          </p:nvPr>
        </p:nvSpPr>
        <p:spPr/>
        <p:txBody>
          <a:bodyPr>
            <a:normAutofit fontScale="92500" lnSpcReduction="10000"/>
          </a:bodyPr>
          <a:lstStyle/>
          <a:p>
            <a:r>
              <a:rPr lang="en-US" dirty="0"/>
              <a:t>Decoupling metadata from data enables </a:t>
            </a:r>
            <a:r>
              <a:rPr lang="en-US" dirty="0" smtClean="0"/>
              <a:t/>
            </a:r>
            <a:br>
              <a:rPr lang="en-US" dirty="0" smtClean="0"/>
            </a:br>
            <a:r>
              <a:rPr lang="en-US" b="1" dirty="0" smtClean="0"/>
              <a:t>Elastic </a:t>
            </a:r>
            <a:r>
              <a:rPr lang="en-US" b="1" dirty="0"/>
              <a:t>Resize </a:t>
            </a:r>
            <a:r>
              <a:rPr lang="en-US" dirty="0"/>
              <a:t>and </a:t>
            </a:r>
            <a:r>
              <a:rPr lang="en-US" b="1" dirty="0" smtClean="0"/>
              <a:t>Cross-Instance Restore</a:t>
            </a:r>
          </a:p>
          <a:p>
            <a:r>
              <a:rPr lang="en-US" dirty="0" smtClean="0"/>
              <a:t>Both </a:t>
            </a:r>
            <a:r>
              <a:rPr lang="en-US" dirty="0"/>
              <a:t>features shuffle metadata from one </a:t>
            </a:r>
            <a:r>
              <a:rPr lang="en-US" dirty="0" smtClean="0"/>
              <a:t/>
            </a:r>
            <a:br>
              <a:rPr lang="en-US" dirty="0" smtClean="0"/>
            </a:br>
            <a:r>
              <a:rPr lang="en-US" dirty="0" smtClean="0"/>
              <a:t>cluster configuration </a:t>
            </a:r>
            <a:r>
              <a:rPr lang="en-US" dirty="0"/>
              <a:t>to another and </a:t>
            </a:r>
            <a:r>
              <a:rPr lang="en-US" dirty="0" smtClean="0"/>
              <a:t/>
            </a:r>
            <a:br>
              <a:rPr lang="en-US" dirty="0" smtClean="0"/>
            </a:br>
            <a:r>
              <a:rPr lang="en-US" dirty="0" smtClean="0"/>
              <a:t>thus </a:t>
            </a:r>
            <a:r>
              <a:rPr lang="en-US" dirty="0"/>
              <a:t>separating metadata from </a:t>
            </a:r>
            <a:r>
              <a:rPr lang="en-US" dirty="0" smtClean="0"/>
              <a:t>data can </a:t>
            </a:r>
            <a:br>
              <a:rPr lang="en-US" dirty="0" smtClean="0"/>
            </a:br>
            <a:r>
              <a:rPr lang="en-US" dirty="0" smtClean="0"/>
              <a:t>lead </a:t>
            </a:r>
            <a:r>
              <a:rPr lang="en-US" dirty="0"/>
              <a:t>to an efficient </a:t>
            </a:r>
            <a:r>
              <a:rPr lang="en-US" dirty="0" smtClean="0"/>
              <a:t>implementation</a:t>
            </a:r>
          </a:p>
          <a:p>
            <a:r>
              <a:rPr lang="en-US" dirty="0" smtClean="0"/>
              <a:t>Elastic </a:t>
            </a:r>
            <a:r>
              <a:rPr lang="en-US" dirty="0"/>
              <a:t>Resize allows </a:t>
            </a:r>
            <a:r>
              <a:rPr lang="en-US" dirty="0" smtClean="0"/>
              <a:t>customers to </a:t>
            </a:r>
            <a:r>
              <a:rPr lang="en-US" dirty="0"/>
              <a:t>reconfigure their cluster in minutes by adding nodes </a:t>
            </a:r>
            <a:r>
              <a:rPr lang="en-US" dirty="0" smtClean="0"/>
              <a:t>to get </a:t>
            </a:r>
            <a:r>
              <a:rPr lang="en-US" dirty="0"/>
              <a:t>better performance and more storage for demanding </a:t>
            </a:r>
            <a:r>
              <a:rPr lang="en-US" dirty="0" smtClean="0"/>
              <a:t>workloads or </a:t>
            </a:r>
            <a:r>
              <a:rPr lang="en-US" dirty="0"/>
              <a:t>by removing nodes to save </a:t>
            </a:r>
            <a:r>
              <a:rPr lang="en-US" dirty="0" smtClean="0"/>
              <a:t>cost</a:t>
            </a:r>
          </a:p>
          <a:p>
            <a:r>
              <a:rPr lang="en-US" dirty="0" smtClean="0"/>
              <a:t>Cross-Instance </a:t>
            </a:r>
            <a:r>
              <a:rPr lang="en-US" dirty="0"/>
              <a:t>Restore </a:t>
            </a:r>
            <a:r>
              <a:rPr lang="en-US" dirty="0" smtClean="0"/>
              <a:t>allows users </a:t>
            </a:r>
            <a:r>
              <a:rPr lang="en-US" dirty="0"/>
              <a:t>to restore snapshots taken from a </a:t>
            </a:r>
            <a:r>
              <a:rPr lang="en-US" dirty="0" smtClean="0"/>
              <a:t/>
            </a:r>
            <a:br>
              <a:rPr lang="en-US" dirty="0" smtClean="0"/>
            </a:br>
            <a:r>
              <a:rPr lang="en-US" dirty="0" smtClean="0"/>
              <a:t>cluster </a:t>
            </a:r>
            <a:r>
              <a:rPr lang="en-US" dirty="0"/>
              <a:t>of one instance </a:t>
            </a:r>
            <a:r>
              <a:rPr lang="en-US" dirty="0" smtClean="0"/>
              <a:t>type to </a:t>
            </a:r>
            <a:r>
              <a:rPr lang="en-US" dirty="0"/>
              <a:t>a cluster of different instance type or different number of nodes</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34636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(5)</a:t>
            </a:r>
            <a:endParaRPr lang="ru-RU" dirty="0"/>
          </a:p>
        </p:txBody>
      </p:sp>
      <p:sp>
        <p:nvSpPr>
          <p:cNvPr id="3" name="Объект 2"/>
          <p:cNvSpPr>
            <a:spLocks noGrp="1"/>
          </p:cNvSpPr>
          <p:nvPr>
            <p:ph idx="1"/>
          </p:nvPr>
        </p:nvSpPr>
        <p:spPr/>
        <p:txBody>
          <a:bodyPr>
            <a:normAutofit fontScale="70000" lnSpcReduction="20000"/>
          </a:bodyPr>
          <a:lstStyle/>
          <a:p>
            <a:r>
              <a:rPr lang="en-US" dirty="0"/>
              <a:t>Redshift enhances scalability by using </a:t>
            </a:r>
            <a:r>
              <a:rPr lang="en-US" dirty="0" smtClean="0"/>
              <a:t/>
            </a:r>
            <a:br>
              <a:rPr lang="en-US" dirty="0" smtClean="0"/>
            </a:br>
            <a:r>
              <a:rPr lang="en-US" dirty="0" smtClean="0"/>
              <a:t>Amazon </a:t>
            </a:r>
            <a:r>
              <a:rPr lang="en-US" dirty="0"/>
              <a:t>S3 to expand </a:t>
            </a:r>
            <a:r>
              <a:rPr lang="en-US" dirty="0" smtClean="0"/>
              <a:t>storage capacity </a:t>
            </a:r>
            <a:br>
              <a:rPr lang="en-US" dirty="0" smtClean="0"/>
            </a:br>
            <a:r>
              <a:rPr lang="en-US" dirty="0" smtClean="0"/>
              <a:t>of </a:t>
            </a:r>
            <a:r>
              <a:rPr lang="en-US" dirty="0"/>
              <a:t>a cluster and utilizing the local </a:t>
            </a:r>
            <a:r>
              <a:rPr lang="en-US" dirty="0" smtClean="0"/>
              <a:t/>
            </a:r>
            <a:br>
              <a:rPr lang="en-US" dirty="0" smtClean="0"/>
            </a:br>
            <a:r>
              <a:rPr lang="en-US" dirty="0" smtClean="0"/>
              <a:t>memory </a:t>
            </a:r>
            <a:r>
              <a:rPr lang="en-US" dirty="0"/>
              <a:t>and SSD </a:t>
            </a:r>
            <a:r>
              <a:rPr lang="en-US" dirty="0" smtClean="0"/>
              <a:t>as caches</a:t>
            </a:r>
          </a:p>
          <a:p>
            <a:r>
              <a:rPr lang="en-US" dirty="0"/>
              <a:t>The tiered-storage cache keeps track of the number of </a:t>
            </a:r>
            <a:r>
              <a:rPr lang="en-US" dirty="0" smtClean="0"/>
              <a:t/>
            </a:r>
            <a:br>
              <a:rPr lang="en-US" dirty="0" smtClean="0"/>
            </a:br>
            <a:r>
              <a:rPr lang="en-US" dirty="0" smtClean="0"/>
              <a:t>accesses of </a:t>
            </a:r>
            <a:r>
              <a:rPr lang="en-US" dirty="0"/>
              <a:t>data blocks so that each cluster maintains its working set </a:t>
            </a:r>
            <a:r>
              <a:rPr lang="en-US" dirty="0" smtClean="0"/>
              <a:t>locally</a:t>
            </a:r>
            <a:endParaRPr lang="en-US" dirty="0"/>
          </a:p>
          <a:p>
            <a:r>
              <a:rPr lang="en-US" dirty="0"/>
              <a:t>It builds a two-level clock-based cache replacement </a:t>
            </a:r>
            <a:r>
              <a:rPr lang="en-US" dirty="0" smtClean="0"/>
              <a:t/>
            </a:r>
            <a:br>
              <a:rPr lang="en-US" dirty="0" smtClean="0"/>
            </a:br>
            <a:r>
              <a:rPr lang="en-US" dirty="0" smtClean="0"/>
              <a:t>policy </a:t>
            </a:r>
            <a:r>
              <a:rPr lang="en-US" dirty="0"/>
              <a:t>to </a:t>
            </a:r>
            <a:r>
              <a:rPr lang="en-US" dirty="0" smtClean="0"/>
              <a:t>track data blocks </a:t>
            </a:r>
            <a:r>
              <a:rPr lang="en-US" dirty="0"/>
              <a:t>stored in local disk for each compute </a:t>
            </a:r>
            <a:r>
              <a:rPr lang="en-US" dirty="0" smtClean="0"/>
              <a:t>node</a:t>
            </a:r>
          </a:p>
          <a:p>
            <a:r>
              <a:rPr lang="en-US" dirty="0" smtClean="0"/>
              <a:t>Cache policy </a:t>
            </a:r>
            <a:r>
              <a:rPr lang="en-US" dirty="0"/>
              <a:t>places a cold data block 𝐵 (i.e., accessed for the first </a:t>
            </a:r>
            <a:r>
              <a:rPr lang="en-US" dirty="0" smtClean="0"/>
              <a:t>time by </a:t>
            </a:r>
            <a:r>
              <a:rPr lang="en-US" dirty="0"/>
              <a:t>customer query) in the low-level clock cache and increases 𝐵</a:t>
            </a:r>
            <a:r>
              <a:rPr lang="en-US" dirty="0" smtClean="0"/>
              <a:t>’s reference </a:t>
            </a:r>
            <a:r>
              <a:rPr lang="en-US" dirty="0"/>
              <a:t>count on every </a:t>
            </a:r>
            <a:r>
              <a:rPr lang="en-US" dirty="0" smtClean="0"/>
              <a:t>access</a:t>
            </a:r>
          </a:p>
          <a:p>
            <a:r>
              <a:rPr lang="en-US" dirty="0" smtClean="0"/>
              <a:t>When </a:t>
            </a:r>
            <a:r>
              <a:rPr lang="en-US" dirty="0"/>
              <a:t>𝐵 becomes hot (i.e., </a:t>
            </a:r>
            <a:r>
              <a:rPr lang="en-US" dirty="0" smtClean="0"/>
              <a:t>accessed multiple </a:t>
            </a:r>
            <a:r>
              <a:rPr lang="en-US" dirty="0"/>
              <a:t>times), cache policy promotes it to the high-level </a:t>
            </a:r>
            <a:r>
              <a:rPr lang="en-US" dirty="0" smtClean="0"/>
              <a:t>clock cache</a:t>
            </a:r>
          </a:p>
          <a:p>
            <a:r>
              <a:rPr lang="en-US" dirty="0" smtClean="0"/>
              <a:t>During </a:t>
            </a:r>
            <a:r>
              <a:rPr lang="en-US" dirty="0"/>
              <a:t>eviction, the reference count of each block </a:t>
            </a:r>
            <a:r>
              <a:rPr lang="en-US" dirty="0" smtClean="0"/>
              <a:t>pointed by </a:t>
            </a:r>
            <a:r>
              <a:rPr lang="en-US" dirty="0"/>
              <a:t>clock pointer is </a:t>
            </a:r>
            <a:r>
              <a:rPr lang="en-US" dirty="0" smtClean="0"/>
              <a:t>decremented</a:t>
            </a:r>
          </a:p>
          <a:p>
            <a:r>
              <a:rPr lang="en-US" dirty="0" smtClean="0"/>
              <a:t>When </a:t>
            </a:r>
            <a:r>
              <a:rPr lang="en-US" dirty="0"/>
              <a:t>the reference count of 𝐵 </a:t>
            </a:r>
            <a:r>
              <a:rPr lang="en-US" dirty="0" smtClean="0"/>
              <a:t>is zero</a:t>
            </a:r>
            <a:r>
              <a:rPr lang="en-US" dirty="0"/>
              <a:t>, 𝐵 is either demoted from high-level clock to low-level </a:t>
            </a:r>
            <a:r>
              <a:rPr lang="en-US" dirty="0" smtClean="0"/>
              <a:t/>
            </a:r>
            <a:br>
              <a:rPr lang="en-US" dirty="0" smtClean="0"/>
            </a:br>
            <a:r>
              <a:rPr lang="en-US" dirty="0" smtClean="0"/>
              <a:t>clock or </a:t>
            </a:r>
            <a:r>
              <a:rPr lang="en-US" dirty="0"/>
              <a:t>evicted from the cache.</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140704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(6)</a:t>
            </a:r>
            <a:endParaRPr lang="ru-RU" dirty="0"/>
          </a:p>
        </p:txBody>
      </p:sp>
      <p:sp>
        <p:nvSpPr>
          <p:cNvPr id="3" name="Объект 2"/>
          <p:cNvSpPr>
            <a:spLocks noGrp="1"/>
          </p:cNvSpPr>
          <p:nvPr>
            <p:ph idx="1"/>
          </p:nvPr>
        </p:nvSpPr>
        <p:spPr/>
        <p:txBody>
          <a:bodyPr>
            <a:normAutofit/>
          </a:bodyPr>
          <a:lstStyle/>
          <a:p>
            <a:r>
              <a:rPr lang="en-US" dirty="0"/>
              <a:t>RMS uses the tiered-storage cache to </a:t>
            </a:r>
            <a:r>
              <a:rPr lang="en-US" dirty="0" smtClean="0"/>
              <a:t/>
            </a:r>
            <a:br>
              <a:rPr lang="en-US" dirty="0" smtClean="0"/>
            </a:br>
            <a:r>
              <a:rPr lang="en-US" dirty="0" smtClean="0"/>
              <a:t>drive </a:t>
            </a:r>
            <a:r>
              <a:rPr lang="en-US" dirty="0"/>
              <a:t>rehydration (i.e</a:t>
            </a:r>
            <a:r>
              <a:rPr lang="en-US" dirty="0" smtClean="0"/>
              <a:t>., what </a:t>
            </a:r>
            <a:r>
              <a:rPr lang="en-US" dirty="0"/>
              <a:t>data to </a:t>
            </a:r>
            <a:r>
              <a:rPr lang="en-US" dirty="0" smtClean="0"/>
              <a:t/>
            </a:r>
            <a:br>
              <a:rPr lang="en-US" dirty="0" smtClean="0"/>
            </a:br>
            <a:r>
              <a:rPr lang="en-US" dirty="0" smtClean="0"/>
              <a:t>cache </a:t>
            </a:r>
            <a:r>
              <a:rPr lang="en-US" dirty="0"/>
              <a:t>on local SSDs) after a cluster </a:t>
            </a:r>
            <a:r>
              <a:rPr lang="en-US" dirty="0" smtClean="0"/>
              <a:t/>
            </a:r>
            <a:br>
              <a:rPr lang="en-US" dirty="0" smtClean="0"/>
            </a:br>
            <a:r>
              <a:rPr lang="en-US" dirty="0" smtClean="0"/>
              <a:t>reconfiguration (</a:t>
            </a:r>
            <a:r>
              <a:rPr lang="en-US" dirty="0"/>
              <a:t>e.g., Elastic </a:t>
            </a:r>
            <a:r>
              <a:rPr lang="en-US" dirty="0" smtClean="0"/>
              <a:t>Resize)</a:t>
            </a:r>
          </a:p>
          <a:p>
            <a:r>
              <a:rPr lang="en-US" dirty="0" smtClean="0"/>
              <a:t>In </a:t>
            </a:r>
            <a:r>
              <a:rPr lang="en-US" dirty="0"/>
              <a:t>all </a:t>
            </a:r>
            <a:r>
              <a:rPr lang="en-US" dirty="0" smtClean="0"/>
              <a:t>these scenarios</a:t>
            </a:r>
            <a:r>
              <a:rPr lang="en-US" dirty="0"/>
              <a:t>, the compute nodes rehydrate their local disks with </a:t>
            </a:r>
            <a:r>
              <a:rPr lang="en-US" dirty="0" smtClean="0"/>
              <a:t>the data </a:t>
            </a:r>
            <a:r>
              <a:rPr lang="en-US" dirty="0"/>
              <a:t>blocks that have highest possibility to be accessed by </a:t>
            </a:r>
            <a:r>
              <a:rPr lang="en-US" dirty="0" smtClean="0"/>
              <a:t>customer queries</a:t>
            </a:r>
          </a:p>
          <a:p>
            <a:r>
              <a:rPr lang="en-US" dirty="0" smtClean="0"/>
              <a:t>With </a:t>
            </a:r>
            <a:r>
              <a:rPr lang="en-US" dirty="0"/>
              <a:t>this optimization, customer’s queries achieve </a:t>
            </a:r>
            <a:r>
              <a:rPr lang="en-US" dirty="0" smtClean="0"/>
              <a:t>more than </a:t>
            </a:r>
            <a:r>
              <a:rPr lang="en-US" dirty="0"/>
              <a:t>80% local disk hit rate at 20% rehydration </a:t>
            </a:r>
            <a:r>
              <a:rPr lang="en-US" dirty="0" smtClean="0"/>
              <a:t>completion</a:t>
            </a:r>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1355838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Scaling: Storage (7)</a:t>
            </a:r>
            <a:endParaRPr lang="ru-RU" dirty="0"/>
          </a:p>
        </p:txBody>
      </p:sp>
      <p:sp>
        <p:nvSpPr>
          <p:cNvPr id="3" name="Объект 2"/>
          <p:cNvSpPr>
            <a:spLocks noGrp="1"/>
          </p:cNvSpPr>
          <p:nvPr>
            <p:ph idx="1"/>
          </p:nvPr>
        </p:nvSpPr>
        <p:spPr/>
        <p:txBody>
          <a:bodyPr>
            <a:normAutofit fontScale="92500" lnSpcReduction="10000"/>
          </a:bodyPr>
          <a:lstStyle/>
          <a:p>
            <a:r>
              <a:rPr lang="en-US" dirty="0"/>
              <a:t>T</a:t>
            </a:r>
            <a:r>
              <a:rPr lang="en-US" dirty="0" smtClean="0"/>
              <a:t>o </a:t>
            </a:r>
            <a:r>
              <a:rPr lang="en-US" dirty="0"/>
              <a:t>boost performance, Redshift utilizes </a:t>
            </a:r>
            <a:r>
              <a:rPr lang="en-US" dirty="0" smtClean="0"/>
              <a:t/>
            </a:r>
            <a:br>
              <a:rPr lang="en-US" dirty="0" smtClean="0"/>
            </a:br>
            <a:r>
              <a:rPr lang="en-US" dirty="0" smtClean="0"/>
              <a:t>a </a:t>
            </a:r>
            <a:r>
              <a:rPr lang="en-US" dirty="0"/>
              <a:t>dynamic </a:t>
            </a:r>
            <a:r>
              <a:rPr lang="en-US" dirty="0" smtClean="0"/>
              <a:t>disk cache on </a:t>
            </a:r>
            <a:r>
              <a:rPr lang="en-US" dirty="0"/>
              <a:t>top of </a:t>
            </a:r>
            <a:r>
              <a:rPr lang="en-US" dirty="0" smtClean="0"/>
              <a:t/>
            </a:r>
            <a:br>
              <a:rPr lang="en-US" dirty="0" smtClean="0"/>
            </a:br>
            <a:r>
              <a:rPr lang="en-US" dirty="0" smtClean="0"/>
              <a:t>tiered-storage </a:t>
            </a:r>
            <a:r>
              <a:rPr lang="en-US" dirty="0"/>
              <a:t>cache to maintain the </a:t>
            </a:r>
            <a:r>
              <a:rPr lang="en-US" dirty="0" smtClean="0"/>
              <a:t/>
            </a:r>
            <a:br>
              <a:rPr lang="en-US" dirty="0" smtClean="0"/>
            </a:br>
            <a:r>
              <a:rPr lang="en-US" dirty="0" smtClean="0"/>
              <a:t>hottest blocks in memory</a:t>
            </a:r>
          </a:p>
          <a:p>
            <a:r>
              <a:rPr lang="en-US" dirty="0" smtClean="0"/>
              <a:t>In </a:t>
            </a:r>
            <a:r>
              <a:rPr lang="en-US" dirty="0"/>
              <a:t>addition, the disk-cache keeps other </a:t>
            </a:r>
            <a:r>
              <a:rPr lang="en-US" dirty="0" smtClean="0"/>
              <a:t/>
            </a:r>
            <a:br>
              <a:rPr lang="en-US" dirty="0" smtClean="0"/>
            </a:br>
            <a:r>
              <a:rPr lang="en-US" dirty="0" smtClean="0"/>
              <a:t>blocks created by </a:t>
            </a:r>
            <a:r>
              <a:rPr lang="en-US" dirty="0"/>
              <a:t>queries such as new data blocks and query-specific </a:t>
            </a:r>
            <a:r>
              <a:rPr lang="en-US" dirty="0" smtClean="0"/>
              <a:t>temporary blocks</a:t>
            </a:r>
          </a:p>
          <a:p>
            <a:r>
              <a:rPr lang="en-US" dirty="0" smtClean="0"/>
              <a:t>Disk-cache </a:t>
            </a:r>
            <a:r>
              <a:rPr lang="en-US" dirty="0"/>
              <a:t>automatically scales up when memory is </a:t>
            </a:r>
            <a:r>
              <a:rPr lang="en-US" dirty="0" smtClean="0"/>
              <a:t>available and </a:t>
            </a:r>
            <a:r>
              <a:rPr lang="en-US" dirty="0"/>
              <a:t>proactively scales down as the system is near </a:t>
            </a:r>
            <a:r>
              <a:rPr lang="en-US" dirty="0" smtClean="0"/>
              <a:t>memory exhaustion</a:t>
            </a:r>
          </a:p>
          <a:p>
            <a:r>
              <a:rPr lang="en-US" dirty="0" smtClean="0"/>
              <a:t>These </a:t>
            </a:r>
            <a:r>
              <a:rPr lang="en-US" dirty="0"/>
              <a:t>changes lead up to a 30% performance </a:t>
            </a:r>
            <a:r>
              <a:rPr lang="en-US" dirty="0" smtClean="0"/>
              <a:t>improvement in </a:t>
            </a:r>
            <a:r>
              <a:rPr lang="en-US" dirty="0"/>
              <a:t>benchmarks as well as customer workloads</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328" y="1250520"/>
            <a:ext cx="3829584" cy="2333951"/>
          </a:xfrm>
          <a:prstGeom prst="rect">
            <a:avLst/>
          </a:prstGeom>
        </p:spPr>
      </p:pic>
    </p:spTree>
    <p:extLst>
      <p:ext uri="{BB962C8B-B14F-4D97-AF65-F5344CB8AC3E}">
        <p14:creationId xmlns:p14="http://schemas.microsoft.com/office/powerpoint/2010/main" val="2727288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Scaling: </a:t>
            </a:r>
            <a:r>
              <a:rPr lang="en-US" dirty="0" smtClean="0"/>
              <a:t>Compute (1)</a:t>
            </a:r>
            <a:endParaRPr lang="ru-RU" dirty="0"/>
          </a:p>
        </p:txBody>
      </p:sp>
      <p:sp>
        <p:nvSpPr>
          <p:cNvPr id="3" name="Объект 2"/>
          <p:cNvSpPr>
            <a:spLocks noGrp="1"/>
          </p:cNvSpPr>
          <p:nvPr>
            <p:ph idx="1"/>
          </p:nvPr>
        </p:nvSpPr>
        <p:spPr/>
        <p:txBody>
          <a:bodyPr>
            <a:normAutofit fontScale="92500" lnSpcReduction="20000"/>
          </a:bodyPr>
          <a:lstStyle/>
          <a:p>
            <a:r>
              <a:rPr lang="en-US" b="1" dirty="0"/>
              <a:t>Cluster Size </a:t>
            </a:r>
            <a:r>
              <a:rPr lang="en-US" b="1" dirty="0" smtClean="0"/>
              <a:t>Scaling</a:t>
            </a:r>
            <a:r>
              <a:rPr lang="en-US" dirty="0" smtClean="0"/>
              <a:t>: </a:t>
            </a:r>
            <a:r>
              <a:rPr lang="en-US" dirty="0"/>
              <a:t>Elastic Resize allows customers to quickly add or remove </a:t>
            </a:r>
            <a:r>
              <a:rPr lang="en-US" dirty="0" smtClean="0"/>
              <a:t>compute nodes </a:t>
            </a:r>
            <a:r>
              <a:rPr lang="en-US" dirty="0"/>
              <a:t>from their cluster depending on their </a:t>
            </a:r>
            <a:r>
              <a:rPr lang="en-US" dirty="0" smtClean="0"/>
              <a:t>current compute needs</a:t>
            </a:r>
          </a:p>
          <a:p>
            <a:r>
              <a:rPr lang="en-US" dirty="0"/>
              <a:t>Elastic </a:t>
            </a:r>
            <a:r>
              <a:rPr lang="en-US" dirty="0" smtClean="0"/>
              <a:t>Resize </a:t>
            </a:r>
            <a:r>
              <a:rPr lang="en-US" dirty="0"/>
              <a:t>re-organizes the data partition assignment to ensure that after </a:t>
            </a:r>
            <a:r>
              <a:rPr lang="en-US" dirty="0" smtClean="0"/>
              <a:t>the resize</a:t>
            </a:r>
            <a:r>
              <a:rPr lang="en-US" dirty="0"/>
              <a:t>, all compute nodes are balanced with respect to the </a:t>
            </a:r>
            <a:r>
              <a:rPr lang="en-US" dirty="0" smtClean="0"/>
              <a:t>number of </a:t>
            </a:r>
            <a:r>
              <a:rPr lang="en-US" dirty="0"/>
              <a:t>data </a:t>
            </a:r>
            <a:r>
              <a:rPr lang="en-US" dirty="0" smtClean="0"/>
              <a:t>partitions</a:t>
            </a:r>
          </a:p>
          <a:p>
            <a:r>
              <a:rPr lang="en-US" dirty="0" smtClean="0"/>
              <a:t>After </a:t>
            </a:r>
            <a:r>
              <a:rPr lang="en-US" dirty="0"/>
              <a:t>the resize, the data partitions that </a:t>
            </a:r>
            <a:r>
              <a:rPr lang="en-US" dirty="0" smtClean="0"/>
              <a:t>have been </a:t>
            </a:r>
            <a:r>
              <a:rPr lang="en-US" dirty="0"/>
              <a:t>moved are re-hydrated from S3 in the background; </a:t>
            </a:r>
            <a:r>
              <a:rPr lang="en-US" dirty="0" smtClean="0"/>
              <a:t>prioritizing on-demand </a:t>
            </a:r>
            <a:r>
              <a:rPr lang="en-US" dirty="0"/>
              <a:t>requests and hot </a:t>
            </a:r>
            <a:r>
              <a:rPr lang="en-US" dirty="0" smtClean="0"/>
              <a:t>data</a:t>
            </a:r>
          </a:p>
          <a:p>
            <a:r>
              <a:rPr lang="en-US" dirty="0"/>
              <a:t>When there is more compute parallelism than data partitions</a:t>
            </a:r>
            <a:r>
              <a:rPr lang="en-US" dirty="0" smtClean="0"/>
              <a:t>, multiple </a:t>
            </a:r>
            <a:r>
              <a:rPr lang="en-US" dirty="0"/>
              <a:t>compute processes are able to share work from </a:t>
            </a:r>
            <a:r>
              <a:rPr lang="en-US" dirty="0" smtClean="0"/>
              <a:t>an individual </a:t>
            </a:r>
            <a:r>
              <a:rPr lang="en-US" dirty="0"/>
              <a:t>data </a:t>
            </a:r>
            <a:r>
              <a:rPr lang="en-US" dirty="0" smtClean="0"/>
              <a:t>partition</a:t>
            </a:r>
          </a:p>
          <a:p>
            <a:r>
              <a:rPr lang="en-US" dirty="0" smtClean="0"/>
              <a:t>When </a:t>
            </a:r>
            <a:r>
              <a:rPr lang="en-US" dirty="0"/>
              <a:t>there are more data partitions </a:t>
            </a:r>
            <a:r>
              <a:rPr lang="en-US" dirty="0" smtClean="0"/>
              <a:t>than compute </a:t>
            </a:r>
            <a:r>
              <a:rPr lang="en-US" dirty="0"/>
              <a:t>parallelism, individual compute processes are able to </a:t>
            </a:r>
            <a:r>
              <a:rPr lang="en-US" dirty="0" smtClean="0"/>
              <a:t>work on </a:t>
            </a:r>
            <a:r>
              <a:rPr lang="en-US" dirty="0"/>
              <a:t>multiple data partitions</a:t>
            </a:r>
            <a:endParaRPr lang="ru-RU" dirty="0"/>
          </a:p>
        </p:txBody>
      </p:sp>
    </p:spTree>
    <p:extLst>
      <p:ext uri="{BB962C8B-B14F-4D97-AF65-F5344CB8AC3E}">
        <p14:creationId xmlns:p14="http://schemas.microsoft.com/office/powerpoint/2010/main" val="1364040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Scaling: </a:t>
            </a:r>
            <a:r>
              <a:rPr lang="en-US" dirty="0" smtClean="0"/>
              <a:t>Compute (2)</a:t>
            </a:r>
            <a:endParaRPr lang="ru-RU" dirty="0"/>
          </a:p>
        </p:txBody>
      </p:sp>
      <p:sp>
        <p:nvSpPr>
          <p:cNvPr id="3" name="Объект 2"/>
          <p:cNvSpPr>
            <a:spLocks noGrp="1"/>
          </p:cNvSpPr>
          <p:nvPr>
            <p:ph idx="1"/>
          </p:nvPr>
        </p:nvSpPr>
        <p:spPr/>
        <p:txBody>
          <a:bodyPr>
            <a:normAutofit fontScale="92500"/>
          </a:bodyPr>
          <a:lstStyle/>
          <a:p>
            <a:r>
              <a:rPr lang="en-US" b="1" dirty="0"/>
              <a:t>Concurrency Scaling </a:t>
            </a:r>
            <a:r>
              <a:rPr lang="en-US" dirty="0"/>
              <a:t>allows Redshift to dynamically scale-out </a:t>
            </a:r>
            <a:r>
              <a:rPr lang="en-US" dirty="0" smtClean="0"/>
              <a:t>when users </a:t>
            </a:r>
            <a:r>
              <a:rPr lang="en-US" dirty="0"/>
              <a:t>need more concurrency than what a single Redshift </a:t>
            </a:r>
            <a:r>
              <a:rPr lang="en-US" dirty="0" smtClean="0"/>
              <a:t>cluster can offer</a:t>
            </a:r>
          </a:p>
          <a:p>
            <a:r>
              <a:rPr lang="en-US" dirty="0"/>
              <a:t>As the number of concurrent queries increases, </a:t>
            </a:r>
            <a:r>
              <a:rPr lang="en-US" dirty="0" smtClean="0"/>
              <a:t>Concurrency Scaling </a:t>
            </a:r>
            <a:r>
              <a:rPr lang="en-US" dirty="0"/>
              <a:t>transparently handles the increase in the workload</a:t>
            </a:r>
            <a:endParaRPr lang="en-US" dirty="0" smtClean="0"/>
          </a:p>
          <a:p>
            <a:r>
              <a:rPr lang="en-US" dirty="0"/>
              <a:t>With Concurrency Scaling customers maintain a single </a:t>
            </a:r>
            <a:r>
              <a:rPr lang="en-US" dirty="0" smtClean="0"/>
              <a:t>cluster endpoint </a:t>
            </a:r>
            <a:r>
              <a:rPr lang="en-US" dirty="0"/>
              <a:t>to which they submit their </a:t>
            </a:r>
            <a:r>
              <a:rPr lang="en-US" dirty="0" smtClean="0"/>
              <a:t>queries</a:t>
            </a:r>
          </a:p>
          <a:p>
            <a:r>
              <a:rPr lang="en-US" dirty="0" smtClean="0"/>
              <a:t>When </a:t>
            </a:r>
            <a:r>
              <a:rPr lang="en-US" dirty="0"/>
              <a:t>the </a:t>
            </a:r>
            <a:r>
              <a:rPr lang="en-US" dirty="0" smtClean="0"/>
              <a:t>assigned compute </a:t>
            </a:r>
            <a:r>
              <a:rPr lang="en-US" dirty="0"/>
              <a:t>resources are fully utilized and new queries start queuing</a:t>
            </a:r>
            <a:r>
              <a:rPr lang="en-US" dirty="0" smtClean="0"/>
              <a:t>, Redshift </a:t>
            </a:r>
            <a:r>
              <a:rPr lang="en-US" dirty="0"/>
              <a:t>automatically attaches additional Concurrency </a:t>
            </a:r>
            <a:r>
              <a:rPr lang="en-US" dirty="0" smtClean="0"/>
              <a:t>Scaling compute </a:t>
            </a:r>
            <a:r>
              <a:rPr lang="en-US" dirty="0"/>
              <a:t>clusters and routes the queued queries to </a:t>
            </a:r>
            <a:r>
              <a:rPr lang="en-US" dirty="0" smtClean="0"/>
              <a:t>them</a:t>
            </a:r>
          </a:p>
          <a:p>
            <a:r>
              <a:rPr lang="en-US" dirty="0" smtClean="0"/>
              <a:t>Concurrency Scaling </a:t>
            </a:r>
            <a:r>
              <a:rPr lang="en-US" dirty="0"/>
              <a:t>clusters re-hydrate data from RMS</a:t>
            </a:r>
            <a:endParaRPr lang="ru-RU" dirty="0"/>
          </a:p>
        </p:txBody>
      </p:sp>
    </p:spTree>
    <p:extLst>
      <p:ext uri="{BB962C8B-B14F-4D97-AF65-F5344CB8AC3E}">
        <p14:creationId xmlns:p14="http://schemas.microsoft.com/office/powerpoint/2010/main" val="2852020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(1)</a:t>
            </a:r>
            <a:endParaRPr lang="ru-RU" dirty="0"/>
          </a:p>
        </p:txBody>
      </p:sp>
      <p:sp>
        <p:nvSpPr>
          <p:cNvPr id="3" name="Объект 2"/>
          <p:cNvSpPr>
            <a:spLocks noGrp="1"/>
          </p:cNvSpPr>
          <p:nvPr>
            <p:ph idx="1"/>
          </p:nvPr>
        </p:nvSpPr>
        <p:spPr/>
        <p:txBody>
          <a:bodyPr>
            <a:normAutofit fontScale="92500"/>
          </a:bodyPr>
          <a:lstStyle/>
          <a:p>
            <a:r>
              <a:rPr lang="en-US" dirty="0" smtClean="0"/>
              <a:t>As the title of the first Redshift paper indicates, from </a:t>
            </a:r>
            <a:r>
              <a:rPr lang="en-US" dirty="0"/>
              <a:t>the early days, Redshift simplified many </a:t>
            </a:r>
            <a:r>
              <a:rPr lang="en-US" dirty="0" smtClean="0"/>
              <a:t>aspects of </a:t>
            </a:r>
            <a:r>
              <a:rPr lang="en-US" dirty="0"/>
              <a:t>traditional data warehousing, including cluster maintenance</a:t>
            </a:r>
            <a:r>
              <a:rPr lang="en-US" dirty="0" smtClean="0"/>
              <a:t>, patching</a:t>
            </a:r>
            <a:r>
              <a:rPr lang="en-US" dirty="0"/>
              <a:t>, </a:t>
            </a:r>
            <a:r>
              <a:rPr lang="en-US" dirty="0" smtClean="0"/>
              <a:t>monitoring</a:t>
            </a:r>
            <a:r>
              <a:rPr lang="en-US" dirty="0"/>
              <a:t>, resize, backups and </a:t>
            </a:r>
            <a:r>
              <a:rPr lang="en-US" dirty="0" smtClean="0"/>
              <a:t>encryption</a:t>
            </a:r>
          </a:p>
          <a:p>
            <a:r>
              <a:rPr lang="en-US" dirty="0"/>
              <a:t>However, there were still some routine maintenance tasks </a:t>
            </a:r>
            <a:r>
              <a:rPr lang="en-US" dirty="0" smtClean="0"/>
              <a:t>and performance </a:t>
            </a:r>
            <a:r>
              <a:rPr lang="en-US" dirty="0"/>
              <a:t>knobs whose fine-tuning required the expertise of </a:t>
            </a:r>
            <a:r>
              <a:rPr lang="en-US" dirty="0" smtClean="0"/>
              <a:t>a database administrator</a:t>
            </a:r>
          </a:p>
          <a:p>
            <a:r>
              <a:rPr lang="en-US" dirty="0" smtClean="0"/>
              <a:t>For </a:t>
            </a:r>
            <a:r>
              <a:rPr lang="en-US" dirty="0"/>
              <a:t>instance, customers had to </a:t>
            </a:r>
            <a:r>
              <a:rPr lang="en-US" dirty="0" smtClean="0"/>
              <a:t>schedule maintenance </a:t>
            </a:r>
            <a:r>
              <a:rPr lang="en-US" dirty="0"/>
              <a:t>tasks (e.g., vacuum) and decide on performance </a:t>
            </a:r>
            <a:r>
              <a:rPr lang="en-US" dirty="0" smtClean="0"/>
              <a:t>parameters such </a:t>
            </a:r>
            <a:r>
              <a:rPr lang="en-US" dirty="0"/>
              <a:t>as distribution </a:t>
            </a:r>
            <a:r>
              <a:rPr lang="en-US" dirty="0" smtClean="0"/>
              <a:t>keys</a:t>
            </a:r>
          </a:p>
          <a:p>
            <a:r>
              <a:rPr lang="en-US" dirty="0" smtClean="0"/>
              <a:t>To </a:t>
            </a:r>
            <a:r>
              <a:rPr lang="en-US" dirty="0"/>
              <a:t>alleviate this pain, </a:t>
            </a:r>
            <a:r>
              <a:rPr lang="en-US" dirty="0" smtClean="0"/>
              <a:t>Redshift invested </a:t>
            </a:r>
            <a:r>
              <a:rPr lang="en-US" dirty="0"/>
              <a:t>heavily in maintenance automation and machine </a:t>
            </a:r>
            <a:r>
              <a:rPr lang="en-US" dirty="0" smtClean="0"/>
              <a:t>learning based autonomics</a:t>
            </a:r>
            <a:endParaRPr lang="ru-RU" b="1" dirty="0"/>
          </a:p>
        </p:txBody>
      </p:sp>
    </p:spTree>
    <p:extLst>
      <p:ext uri="{BB962C8B-B14F-4D97-AF65-F5344CB8AC3E}">
        <p14:creationId xmlns:p14="http://schemas.microsoft.com/office/powerpoint/2010/main" val="3515173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(2)</a:t>
            </a:r>
            <a:endParaRPr lang="ru-RU" dirty="0"/>
          </a:p>
        </p:txBody>
      </p:sp>
      <p:sp>
        <p:nvSpPr>
          <p:cNvPr id="3" name="Объект 2"/>
          <p:cNvSpPr>
            <a:spLocks noGrp="1"/>
          </p:cNvSpPr>
          <p:nvPr>
            <p:ph idx="1"/>
          </p:nvPr>
        </p:nvSpPr>
        <p:spPr/>
        <p:txBody>
          <a:bodyPr>
            <a:normAutofit/>
          </a:bodyPr>
          <a:lstStyle/>
          <a:p>
            <a:r>
              <a:rPr lang="en-US" dirty="0"/>
              <a:t>Today, Redshift runs common maintenance tasks like vacuum</a:t>
            </a:r>
            <a:r>
              <a:rPr lang="en-US" dirty="0" smtClean="0"/>
              <a:t>, analyze </a:t>
            </a:r>
            <a:r>
              <a:rPr lang="en-US" dirty="0"/>
              <a:t>or the refresh of materialized views in the background </a:t>
            </a:r>
            <a:r>
              <a:rPr lang="en-US" dirty="0" smtClean="0"/>
              <a:t>without any </a:t>
            </a:r>
            <a:r>
              <a:rPr lang="en-US" dirty="0"/>
              <a:t>performance impact to customer </a:t>
            </a:r>
            <a:r>
              <a:rPr lang="en-US" dirty="0" smtClean="0"/>
              <a:t>workloads</a:t>
            </a:r>
          </a:p>
          <a:p>
            <a:r>
              <a:rPr lang="en-US" dirty="0" smtClean="0"/>
              <a:t>Automatic workload </a:t>
            </a:r>
            <a:r>
              <a:rPr lang="en-US" dirty="0"/>
              <a:t>management dynamically chooses query </a:t>
            </a:r>
            <a:r>
              <a:rPr lang="en-US" dirty="0" smtClean="0"/>
              <a:t>concurrency and </a:t>
            </a:r>
            <a:r>
              <a:rPr lang="en-US" dirty="0"/>
              <a:t>memory assignment based on workload </a:t>
            </a:r>
            <a:r>
              <a:rPr lang="en-US" dirty="0" smtClean="0"/>
              <a:t>characteristics</a:t>
            </a:r>
          </a:p>
          <a:p>
            <a:r>
              <a:rPr lang="en-US" dirty="0" smtClean="0"/>
              <a:t>Furthermore, Redshift </a:t>
            </a:r>
            <a:r>
              <a:rPr lang="en-US" dirty="0"/>
              <a:t>monitors and analyzes customer workloads </a:t>
            </a:r>
            <a:r>
              <a:rPr lang="en-US" dirty="0" smtClean="0"/>
              <a:t>and identifies </a:t>
            </a:r>
            <a:r>
              <a:rPr lang="en-US" dirty="0"/>
              <a:t>opportunities for performance improvement, e.g., by </a:t>
            </a:r>
            <a:r>
              <a:rPr lang="en-US" dirty="0" smtClean="0"/>
              <a:t>automatically applying </a:t>
            </a:r>
            <a:r>
              <a:rPr lang="en-US" dirty="0"/>
              <a:t>distribution and sort key recommendations</a:t>
            </a:r>
            <a:endParaRPr lang="ru-RU" b="1" dirty="0"/>
          </a:p>
        </p:txBody>
      </p:sp>
    </p:spTree>
    <p:extLst>
      <p:ext uri="{BB962C8B-B14F-4D97-AF65-F5344CB8AC3E}">
        <p14:creationId xmlns:p14="http://schemas.microsoft.com/office/powerpoint/2010/main" val="2891655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(3)</a:t>
            </a:r>
            <a:endParaRPr lang="ru-RU" dirty="0"/>
          </a:p>
        </p:txBody>
      </p:sp>
      <p:sp>
        <p:nvSpPr>
          <p:cNvPr id="3" name="Объект 2"/>
          <p:cNvSpPr>
            <a:spLocks noGrp="1"/>
          </p:cNvSpPr>
          <p:nvPr>
            <p:ph idx="1"/>
          </p:nvPr>
        </p:nvSpPr>
        <p:spPr/>
        <p:txBody>
          <a:bodyPr>
            <a:normAutofit/>
          </a:bodyPr>
          <a:lstStyle/>
          <a:p>
            <a:r>
              <a:rPr lang="en-US" dirty="0"/>
              <a:t>In addition, Redshift employs state of the art forecasting </a:t>
            </a:r>
            <a:r>
              <a:rPr lang="en-US" dirty="0" smtClean="0"/>
              <a:t>techniques to </a:t>
            </a:r>
            <a:r>
              <a:rPr lang="en-US" dirty="0"/>
              <a:t>make additional nodes available as soon as possible for </a:t>
            </a:r>
            <a:r>
              <a:rPr lang="en-US" dirty="0" smtClean="0"/>
              <a:t>node failures</a:t>
            </a:r>
            <a:r>
              <a:rPr lang="en-US" dirty="0"/>
              <a:t>, cluster resumption and concurrency scaling, thus, </a:t>
            </a:r>
            <a:r>
              <a:rPr lang="en-US" dirty="0" smtClean="0"/>
              <a:t>further improving </a:t>
            </a:r>
            <a:r>
              <a:rPr lang="en-US" dirty="0"/>
              <a:t>query latency and reducing down </a:t>
            </a:r>
            <a:r>
              <a:rPr lang="en-US" dirty="0" smtClean="0"/>
              <a:t>time</a:t>
            </a:r>
          </a:p>
          <a:p>
            <a:r>
              <a:rPr lang="en-US" dirty="0" smtClean="0"/>
              <a:t>Finally</a:t>
            </a:r>
            <a:r>
              <a:rPr lang="en-US" dirty="0"/>
              <a:t>, </a:t>
            </a:r>
            <a:r>
              <a:rPr lang="en-US" dirty="0" smtClean="0"/>
              <a:t>Amazon Redshift </a:t>
            </a:r>
            <a:r>
              <a:rPr lang="en-US" dirty="0"/>
              <a:t>offers a </a:t>
            </a:r>
            <a:r>
              <a:rPr lang="en-US" dirty="0" err="1"/>
              <a:t>serverless</a:t>
            </a:r>
            <a:r>
              <a:rPr lang="en-US" dirty="0"/>
              <a:t> option that relies on algorithms </a:t>
            </a:r>
            <a:r>
              <a:rPr lang="en-US" dirty="0" smtClean="0"/>
              <a:t>and makes </a:t>
            </a:r>
            <a:r>
              <a:rPr lang="en-US" dirty="0"/>
              <a:t>it easy to run and scale analytics in seconds without </a:t>
            </a:r>
            <a:r>
              <a:rPr lang="en-US" dirty="0" smtClean="0"/>
              <a:t>the need </a:t>
            </a:r>
            <a:r>
              <a:rPr lang="en-US" dirty="0"/>
              <a:t>to set up and manage data warehouse </a:t>
            </a:r>
            <a:r>
              <a:rPr lang="en-US" dirty="0" smtClean="0"/>
              <a:t>infrastructure</a:t>
            </a:r>
          </a:p>
          <a:p>
            <a:r>
              <a:rPr lang="en-US" dirty="0" smtClean="0"/>
              <a:t>We will discuss in some details only two points: </a:t>
            </a:r>
            <a:r>
              <a:rPr lang="en-US" dirty="0"/>
              <a:t>Query </a:t>
            </a:r>
            <a:r>
              <a:rPr lang="en-US" dirty="0" smtClean="0"/>
              <a:t>Predictor and </a:t>
            </a:r>
            <a:r>
              <a:rPr lang="en-US" dirty="0"/>
              <a:t>Materialized Views</a:t>
            </a:r>
            <a:endParaRPr lang="ru-RU" dirty="0"/>
          </a:p>
        </p:txBody>
      </p:sp>
    </p:spTree>
    <p:extLst>
      <p:ext uri="{BB962C8B-B14F-4D97-AF65-F5344CB8AC3E}">
        <p14:creationId xmlns:p14="http://schemas.microsoft.com/office/powerpoint/2010/main" val="1754653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(4)</a:t>
            </a:r>
            <a:endParaRPr lang="ru-RU" dirty="0"/>
          </a:p>
        </p:txBody>
      </p:sp>
      <p:sp>
        <p:nvSpPr>
          <p:cNvPr id="3" name="Объект 2"/>
          <p:cNvSpPr>
            <a:spLocks noGrp="1"/>
          </p:cNvSpPr>
          <p:nvPr>
            <p:ph idx="1"/>
          </p:nvPr>
        </p:nvSpPr>
        <p:spPr/>
        <p:txBody>
          <a:bodyPr>
            <a:normAutofit fontScale="92500" lnSpcReduction="10000"/>
          </a:bodyPr>
          <a:lstStyle/>
          <a:p>
            <a:r>
              <a:rPr lang="en-US" b="1" dirty="0"/>
              <a:t>Query Predictor </a:t>
            </a:r>
            <a:r>
              <a:rPr lang="en-US" b="1" dirty="0" smtClean="0"/>
              <a:t>Framework: </a:t>
            </a:r>
            <a:r>
              <a:rPr lang="en-US" dirty="0" smtClean="0"/>
              <a:t>Redshift supports </a:t>
            </a:r>
            <a:r>
              <a:rPr lang="en-US" dirty="0"/>
              <a:t>learning models to predict the </a:t>
            </a:r>
            <a:r>
              <a:rPr lang="en-US" dirty="0" smtClean="0"/>
              <a:t>memory consumption </a:t>
            </a:r>
            <a:r>
              <a:rPr lang="en-US" dirty="0"/>
              <a:t>and the execution time of a </a:t>
            </a:r>
            <a:r>
              <a:rPr lang="en-US" dirty="0" smtClean="0"/>
              <a:t>query</a:t>
            </a:r>
          </a:p>
          <a:p>
            <a:r>
              <a:rPr lang="en-US" dirty="0" smtClean="0"/>
              <a:t>The </a:t>
            </a:r>
            <a:r>
              <a:rPr lang="en-US" dirty="0"/>
              <a:t>Query Predictor </a:t>
            </a:r>
            <a:r>
              <a:rPr lang="en-US" dirty="0" smtClean="0"/>
              <a:t>Framework runs </a:t>
            </a:r>
            <a:r>
              <a:rPr lang="en-US" dirty="0"/>
              <a:t>within each Redshift </a:t>
            </a:r>
            <a:r>
              <a:rPr lang="en-US" dirty="0" smtClean="0"/>
              <a:t>cluster, collects training data</a:t>
            </a:r>
            <a:r>
              <a:rPr lang="en-US" dirty="0"/>
              <a:t>, trains an XGBOOST model and permits inference </a:t>
            </a:r>
            <a:r>
              <a:rPr lang="en-US" dirty="0" smtClean="0"/>
              <a:t>whenever required</a:t>
            </a:r>
          </a:p>
          <a:p>
            <a:pPr lvl="1"/>
            <a:r>
              <a:rPr lang="en-US" b="1" dirty="0" err="1" smtClean="0"/>
              <a:t>XGBoost</a:t>
            </a:r>
            <a:r>
              <a:rPr lang="en-US" dirty="0" smtClean="0"/>
              <a:t> </a:t>
            </a:r>
            <a:r>
              <a:rPr lang="en-US" dirty="0"/>
              <a:t>(</a:t>
            </a:r>
            <a:r>
              <a:rPr lang="en-US" dirty="0" err="1"/>
              <a:t>eXtreme</a:t>
            </a:r>
            <a:r>
              <a:rPr lang="en-US" dirty="0"/>
              <a:t> Gradient Boosting) is an open-source software library which provides a </a:t>
            </a:r>
            <a:r>
              <a:rPr lang="en-US" dirty="0" smtClean="0"/>
              <a:t>regularizing </a:t>
            </a:r>
            <a:r>
              <a:rPr lang="en-US" dirty="0"/>
              <a:t>gradient boosting </a:t>
            </a:r>
            <a:r>
              <a:rPr lang="en-US" dirty="0" smtClean="0"/>
              <a:t>framework (Wiki)</a:t>
            </a:r>
          </a:p>
          <a:p>
            <a:r>
              <a:rPr lang="en-US" dirty="0"/>
              <a:t>This allows Redshift to learn from the workload and </a:t>
            </a:r>
            <a:r>
              <a:rPr lang="en-US" dirty="0" err="1" smtClean="0"/>
              <a:t>selftune</a:t>
            </a:r>
            <a:r>
              <a:rPr lang="en-US" dirty="0" smtClean="0"/>
              <a:t> accordingly </a:t>
            </a:r>
            <a:r>
              <a:rPr lang="en-US" dirty="0"/>
              <a:t>to improve </a:t>
            </a:r>
            <a:r>
              <a:rPr lang="en-US" dirty="0" smtClean="0"/>
              <a:t>performance </a:t>
            </a:r>
          </a:p>
          <a:p>
            <a:pPr lvl="1"/>
            <a:r>
              <a:rPr lang="en-US" dirty="0" smtClean="0"/>
              <a:t>Having </a:t>
            </a:r>
            <a:r>
              <a:rPr lang="en-US" dirty="0"/>
              <a:t>a predictor on </a:t>
            </a:r>
            <a:r>
              <a:rPr lang="en-US" dirty="0" smtClean="0"/>
              <a:t>the cluster </a:t>
            </a:r>
            <a:r>
              <a:rPr lang="en-US" dirty="0"/>
              <a:t>itself helps to quickly react to changing </a:t>
            </a:r>
            <a:r>
              <a:rPr lang="en-US" dirty="0" smtClean="0"/>
              <a:t>workloads </a:t>
            </a:r>
          </a:p>
          <a:p>
            <a:r>
              <a:rPr lang="en-US" dirty="0" smtClean="0"/>
              <a:t>Code </a:t>
            </a:r>
            <a:r>
              <a:rPr lang="en-US" dirty="0"/>
              <a:t>compilation </a:t>
            </a:r>
            <a:r>
              <a:rPr lang="en-US" dirty="0" smtClean="0"/>
              <a:t>sub-system also </a:t>
            </a:r>
            <a:r>
              <a:rPr lang="en-US" dirty="0"/>
              <a:t>makes use of the query predictor framework to </a:t>
            </a:r>
            <a:r>
              <a:rPr lang="en-US" dirty="0" smtClean="0"/>
              <a:t>improve </a:t>
            </a:r>
            <a:r>
              <a:rPr lang="en-US" dirty="0"/>
              <a:t>the overall </a:t>
            </a:r>
            <a:r>
              <a:rPr lang="en-US" dirty="0" smtClean="0"/>
              <a:t>query response time</a:t>
            </a:r>
            <a:endParaRPr lang="ru-RU" dirty="0"/>
          </a:p>
        </p:txBody>
      </p:sp>
    </p:spTree>
    <p:extLst>
      <p:ext uri="{BB962C8B-B14F-4D97-AF65-F5344CB8AC3E}">
        <p14:creationId xmlns:p14="http://schemas.microsoft.com/office/powerpoint/2010/main" val="2023716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(5)</a:t>
            </a:r>
            <a:endParaRPr lang="ru-RU" dirty="0"/>
          </a:p>
        </p:txBody>
      </p:sp>
      <p:sp>
        <p:nvSpPr>
          <p:cNvPr id="3" name="Объект 2"/>
          <p:cNvSpPr>
            <a:spLocks noGrp="1"/>
          </p:cNvSpPr>
          <p:nvPr>
            <p:ph idx="1"/>
          </p:nvPr>
        </p:nvSpPr>
        <p:spPr/>
        <p:txBody>
          <a:bodyPr>
            <a:normAutofit/>
          </a:bodyPr>
          <a:lstStyle/>
          <a:p>
            <a:r>
              <a:rPr lang="en-US" b="1" dirty="0"/>
              <a:t>Materialized </a:t>
            </a:r>
            <a:r>
              <a:rPr lang="en-US" b="1" dirty="0" smtClean="0"/>
              <a:t>Views </a:t>
            </a:r>
            <a:r>
              <a:rPr lang="en-US" dirty="0"/>
              <a:t>are </a:t>
            </a:r>
            <a:r>
              <a:rPr lang="en-US" dirty="0" smtClean="0"/>
              <a:t>especially useful </a:t>
            </a:r>
            <a:r>
              <a:rPr lang="en-US" dirty="0"/>
              <a:t>for speeding up queries that are predictable </a:t>
            </a:r>
            <a:r>
              <a:rPr lang="en-US" dirty="0" smtClean="0"/>
              <a:t>and repeated</a:t>
            </a:r>
          </a:p>
          <a:p>
            <a:r>
              <a:rPr lang="en-US" dirty="0"/>
              <a:t>Redshift automates the efficient maintenance and use </a:t>
            </a:r>
            <a:r>
              <a:rPr lang="en-US" dirty="0" smtClean="0"/>
              <a:t>of MVs </a:t>
            </a:r>
            <a:r>
              <a:rPr lang="en-US" dirty="0"/>
              <a:t>in three </a:t>
            </a:r>
            <a:r>
              <a:rPr lang="en-US" dirty="0" smtClean="0"/>
              <a:t>ways</a:t>
            </a:r>
          </a:p>
          <a:p>
            <a:r>
              <a:rPr lang="en-US" dirty="0" smtClean="0"/>
              <a:t>(1) It </a:t>
            </a:r>
            <a:r>
              <a:rPr lang="en-US" dirty="0"/>
              <a:t>incrementally maintains filter, projection</a:t>
            </a:r>
            <a:r>
              <a:rPr lang="en-US" dirty="0" smtClean="0"/>
              <a:t>, grouping </a:t>
            </a:r>
            <a:r>
              <a:rPr lang="en-US" dirty="0"/>
              <a:t>and join in materialized views to reflect changes </a:t>
            </a:r>
            <a:r>
              <a:rPr lang="en-US" dirty="0" smtClean="0"/>
              <a:t>on base tables</a:t>
            </a:r>
          </a:p>
          <a:p>
            <a:pPr lvl="1"/>
            <a:r>
              <a:rPr lang="en-US" dirty="0" smtClean="0"/>
              <a:t>Since </a:t>
            </a:r>
            <a:r>
              <a:rPr lang="en-US" dirty="0"/>
              <a:t>Redshift thrives on batch operations, MVs </a:t>
            </a:r>
            <a:r>
              <a:rPr lang="en-US" dirty="0" smtClean="0"/>
              <a:t>are maintained </a:t>
            </a:r>
            <a:r>
              <a:rPr lang="en-US" dirty="0"/>
              <a:t>in a deferred fashion, so that the transactional </a:t>
            </a:r>
            <a:r>
              <a:rPr lang="en-US" dirty="0" smtClean="0"/>
              <a:t>workload is </a:t>
            </a:r>
            <a:r>
              <a:rPr lang="en-US" dirty="0"/>
              <a:t>not slowed </a:t>
            </a:r>
            <a:r>
              <a:rPr lang="en-US" dirty="0" smtClean="0"/>
              <a:t>down</a:t>
            </a:r>
          </a:p>
        </p:txBody>
      </p:sp>
    </p:spTree>
    <p:extLst>
      <p:ext uri="{BB962C8B-B14F-4D97-AF65-F5344CB8AC3E}">
        <p14:creationId xmlns:p14="http://schemas.microsoft.com/office/powerpoint/2010/main" val="2733398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(6)</a:t>
            </a:r>
            <a:endParaRPr lang="ru-RU" dirty="0"/>
          </a:p>
        </p:txBody>
      </p:sp>
      <p:sp>
        <p:nvSpPr>
          <p:cNvPr id="3" name="Объект 2"/>
          <p:cNvSpPr>
            <a:spLocks noGrp="1"/>
          </p:cNvSpPr>
          <p:nvPr>
            <p:ph idx="1"/>
          </p:nvPr>
        </p:nvSpPr>
        <p:spPr/>
        <p:txBody>
          <a:bodyPr>
            <a:normAutofit lnSpcReduction="10000"/>
          </a:bodyPr>
          <a:lstStyle/>
          <a:p>
            <a:r>
              <a:rPr lang="en-US" dirty="0"/>
              <a:t>(2) Redshift can automate the timing of the </a:t>
            </a:r>
            <a:r>
              <a:rPr lang="en-US" dirty="0" smtClean="0"/>
              <a:t>maintenance</a:t>
            </a:r>
          </a:p>
          <a:p>
            <a:r>
              <a:rPr lang="en-US" dirty="0" smtClean="0"/>
              <a:t>In particular</a:t>
            </a:r>
            <a:r>
              <a:rPr lang="en-US" dirty="0"/>
              <a:t>, Redshift detects which MVs are outdated and </a:t>
            </a:r>
            <a:r>
              <a:rPr lang="en-US" dirty="0" smtClean="0"/>
              <a:t>maintains a </a:t>
            </a:r>
            <a:r>
              <a:rPr lang="en-US" dirty="0"/>
              <a:t>priority queue to choose which MVs to maintain in the background.</a:t>
            </a:r>
          </a:p>
          <a:p>
            <a:r>
              <a:rPr lang="en-US" dirty="0"/>
              <a:t>The prioritization of refreshes is based on combining </a:t>
            </a:r>
            <a:endParaRPr lang="en-US" dirty="0" smtClean="0"/>
          </a:p>
          <a:p>
            <a:pPr lvl="1"/>
            <a:r>
              <a:rPr lang="en-US" dirty="0" smtClean="0"/>
              <a:t>(a) the </a:t>
            </a:r>
            <a:r>
              <a:rPr lang="en-US" dirty="0"/>
              <a:t>utility of a materialized view in the query workload and </a:t>
            </a:r>
            <a:endParaRPr lang="en-US" dirty="0" smtClean="0"/>
          </a:p>
          <a:p>
            <a:pPr lvl="1"/>
            <a:r>
              <a:rPr lang="en-US" dirty="0" smtClean="0"/>
              <a:t>(b) the cost </a:t>
            </a:r>
            <a:r>
              <a:rPr lang="en-US" dirty="0"/>
              <a:t>of refreshing the materialized </a:t>
            </a:r>
            <a:r>
              <a:rPr lang="en-US" dirty="0" smtClean="0"/>
              <a:t>view</a:t>
            </a:r>
          </a:p>
          <a:p>
            <a:r>
              <a:rPr lang="en-US" dirty="0" smtClean="0"/>
              <a:t>The </a:t>
            </a:r>
            <a:r>
              <a:rPr lang="en-US" dirty="0"/>
              <a:t>goal is to </a:t>
            </a:r>
            <a:r>
              <a:rPr lang="en-US" dirty="0" smtClean="0"/>
              <a:t>maximize the </a:t>
            </a:r>
            <a:r>
              <a:rPr lang="en-US" dirty="0"/>
              <a:t>overall performance benefit of materialized </a:t>
            </a:r>
            <a:r>
              <a:rPr lang="en-US" dirty="0" smtClean="0"/>
              <a:t>views</a:t>
            </a:r>
          </a:p>
          <a:p>
            <a:r>
              <a:rPr lang="en-US" dirty="0" smtClean="0"/>
              <a:t>For </a:t>
            </a:r>
            <a:r>
              <a:rPr lang="en-US" dirty="0"/>
              <a:t>95% </a:t>
            </a:r>
            <a:r>
              <a:rPr lang="en-US" dirty="0" smtClean="0"/>
              <a:t>of MVs</a:t>
            </a:r>
            <a:r>
              <a:rPr lang="en-US" dirty="0"/>
              <a:t>, Redshift brings the views up-to-date within 15 minutes of </a:t>
            </a:r>
            <a:r>
              <a:rPr lang="en-US" dirty="0" smtClean="0"/>
              <a:t>a base </a:t>
            </a:r>
            <a:r>
              <a:rPr lang="en-US" dirty="0"/>
              <a:t>table change.</a:t>
            </a:r>
            <a:endParaRPr lang="en-US" dirty="0" smtClean="0"/>
          </a:p>
        </p:txBody>
      </p:sp>
    </p:spTree>
    <p:extLst>
      <p:ext uri="{BB962C8B-B14F-4D97-AF65-F5344CB8AC3E}">
        <p14:creationId xmlns:p14="http://schemas.microsoft.com/office/powerpoint/2010/main" val="2865087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Easy to Use: Automated Tuning and Operations (7)</a:t>
            </a:r>
            <a:endParaRPr lang="ru-RU" dirty="0"/>
          </a:p>
        </p:txBody>
      </p:sp>
      <p:sp>
        <p:nvSpPr>
          <p:cNvPr id="3" name="Объект 2"/>
          <p:cNvSpPr>
            <a:spLocks noGrp="1"/>
          </p:cNvSpPr>
          <p:nvPr>
            <p:ph idx="1"/>
          </p:nvPr>
        </p:nvSpPr>
        <p:spPr/>
        <p:txBody>
          <a:bodyPr>
            <a:normAutofit/>
          </a:bodyPr>
          <a:lstStyle/>
          <a:p>
            <a:r>
              <a:rPr lang="en-US" dirty="0" smtClean="0"/>
              <a:t>(3) </a:t>
            </a:r>
            <a:r>
              <a:rPr lang="en-US" dirty="0"/>
              <a:t>Redshift users can directly query an MV but they can </a:t>
            </a:r>
            <a:r>
              <a:rPr lang="en-US" dirty="0" smtClean="0"/>
              <a:t>also rely </a:t>
            </a:r>
            <a:r>
              <a:rPr lang="en-US" dirty="0"/>
              <a:t>on Redshift’s sophisticated MV-based </a:t>
            </a:r>
            <a:r>
              <a:rPr lang="en-US" dirty="0" err="1"/>
              <a:t>autorewriting</a:t>
            </a:r>
            <a:r>
              <a:rPr lang="en-US" dirty="0"/>
              <a:t> to </a:t>
            </a:r>
            <a:r>
              <a:rPr lang="en-US" dirty="0" smtClean="0"/>
              <a:t>rewrite queries </a:t>
            </a:r>
            <a:r>
              <a:rPr lang="en-US" dirty="0"/>
              <a:t>over base tables to use the best eligible materialized views </a:t>
            </a:r>
            <a:r>
              <a:rPr lang="en-US" dirty="0" smtClean="0"/>
              <a:t>to optimally </a:t>
            </a:r>
            <a:r>
              <a:rPr lang="en-US" dirty="0"/>
              <a:t>answer the </a:t>
            </a:r>
            <a:r>
              <a:rPr lang="en-US" dirty="0" smtClean="0"/>
              <a:t>query</a:t>
            </a:r>
          </a:p>
          <a:p>
            <a:r>
              <a:rPr lang="en-US" dirty="0" smtClean="0"/>
              <a:t>MV-based </a:t>
            </a:r>
            <a:r>
              <a:rPr lang="en-US" dirty="0" err="1"/>
              <a:t>autorewriting</a:t>
            </a:r>
            <a:r>
              <a:rPr lang="en-US" dirty="0"/>
              <a:t> is cost </a:t>
            </a:r>
            <a:r>
              <a:rPr lang="en-US" dirty="0" smtClean="0"/>
              <a:t>based and </a:t>
            </a:r>
            <a:r>
              <a:rPr lang="en-US" dirty="0"/>
              <a:t>proceeds only if the rewritten query is estimated to be </a:t>
            </a:r>
            <a:r>
              <a:rPr lang="en-US" dirty="0" smtClean="0"/>
              <a:t>faster than </a:t>
            </a:r>
            <a:r>
              <a:rPr lang="en-US" dirty="0"/>
              <a:t>the original </a:t>
            </a:r>
            <a:r>
              <a:rPr lang="en-US" dirty="0" smtClean="0"/>
              <a:t>query</a:t>
            </a:r>
          </a:p>
        </p:txBody>
      </p:sp>
    </p:spTree>
    <p:extLst>
      <p:ext uri="{BB962C8B-B14F-4D97-AF65-F5344CB8AC3E}">
        <p14:creationId xmlns:p14="http://schemas.microsoft.com/office/powerpoint/2010/main" val="1113736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(1)</a:t>
            </a:r>
            <a:endParaRPr lang="ru-RU" dirty="0"/>
          </a:p>
        </p:txBody>
      </p:sp>
      <p:sp>
        <p:nvSpPr>
          <p:cNvPr id="3" name="Объект 2"/>
          <p:cNvSpPr>
            <a:spLocks noGrp="1"/>
          </p:cNvSpPr>
          <p:nvPr>
            <p:ph idx="1"/>
          </p:nvPr>
        </p:nvSpPr>
        <p:spPr/>
        <p:txBody>
          <a:bodyPr>
            <a:normAutofit/>
          </a:bodyPr>
          <a:lstStyle/>
          <a:p>
            <a:r>
              <a:rPr lang="en-US" dirty="0"/>
              <a:t>AWS offers multiple purpose-built services, i.e., services that </a:t>
            </a:r>
            <a:r>
              <a:rPr lang="en-US" dirty="0" smtClean="0"/>
              <a:t>excel in </a:t>
            </a:r>
            <a:r>
              <a:rPr lang="en-US" dirty="0"/>
              <a:t>their </a:t>
            </a:r>
            <a:r>
              <a:rPr lang="en-US" dirty="0" smtClean="0"/>
              <a:t>objective</a:t>
            </a:r>
          </a:p>
          <a:p>
            <a:r>
              <a:rPr lang="en-US" dirty="0" smtClean="0"/>
              <a:t>These </a:t>
            </a:r>
            <a:r>
              <a:rPr lang="en-US" dirty="0"/>
              <a:t>purpose-built services include </a:t>
            </a:r>
            <a:endParaRPr lang="en-US" dirty="0" smtClean="0"/>
          </a:p>
          <a:p>
            <a:pPr lvl="1"/>
            <a:r>
              <a:rPr lang="en-US" dirty="0" smtClean="0"/>
              <a:t>the scalable object </a:t>
            </a:r>
            <a:r>
              <a:rPr lang="en-US" dirty="0"/>
              <a:t>storage service Amazon S3, </a:t>
            </a:r>
            <a:endParaRPr lang="en-US" dirty="0" smtClean="0"/>
          </a:p>
          <a:p>
            <a:pPr lvl="1"/>
            <a:r>
              <a:rPr lang="en-US" dirty="0" smtClean="0"/>
              <a:t>transactional </a:t>
            </a:r>
            <a:r>
              <a:rPr lang="en-US" dirty="0"/>
              <a:t>database </a:t>
            </a:r>
            <a:r>
              <a:rPr lang="en-US" dirty="0" smtClean="0"/>
              <a:t>services (</a:t>
            </a:r>
            <a:r>
              <a:rPr lang="en-US" dirty="0"/>
              <a:t>e.g., </a:t>
            </a:r>
            <a:r>
              <a:rPr lang="en-US" dirty="0" err="1"/>
              <a:t>DynamoDB</a:t>
            </a:r>
            <a:r>
              <a:rPr lang="en-US" dirty="0"/>
              <a:t> and Aurora), and </a:t>
            </a:r>
            <a:endParaRPr lang="en-US" dirty="0" smtClean="0"/>
          </a:p>
          <a:p>
            <a:pPr lvl="1"/>
            <a:r>
              <a:rPr lang="en-US" dirty="0" smtClean="0"/>
              <a:t>the </a:t>
            </a:r>
            <a:r>
              <a:rPr lang="en-US" dirty="0"/>
              <a:t>ML services of </a:t>
            </a:r>
            <a:r>
              <a:rPr lang="en-US" dirty="0" smtClean="0"/>
              <a:t>Amazon </a:t>
            </a:r>
            <a:r>
              <a:rPr lang="en-US" dirty="0" err="1" smtClean="0"/>
              <a:t>Sagemaker</a:t>
            </a:r>
            <a:endParaRPr lang="en-US" dirty="0" smtClean="0"/>
          </a:p>
          <a:p>
            <a:r>
              <a:rPr lang="en-US" dirty="0" smtClean="0"/>
              <a:t>AWS </a:t>
            </a:r>
            <a:r>
              <a:rPr lang="en-US" dirty="0"/>
              <a:t>and Redshift make it easy for their users to </a:t>
            </a:r>
            <a:r>
              <a:rPr lang="en-US" dirty="0" smtClean="0"/>
              <a:t>use the </a:t>
            </a:r>
            <a:r>
              <a:rPr lang="en-US" dirty="0"/>
              <a:t>best service for each job and seamlessly integrate with Redshift.</a:t>
            </a:r>
            <a:endParaRPr lang="ru-RU" dirty="0"/>
          </a:p>
        </p:txBody>
      </p:sp>
    </p:spTree>
    <p:extLst>
      <p:ext uri="{BB962C8B-B14F-4D97-AF65-F5344CB8AC3E}">
        <p14:creationId xmlns:p14="http://schemas.microsoft.com/office/powerpoint/2010/main" val="4092966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(2)</a:t>
            </a:r>
            <a:endParaRPr lang="ru-RU" dirty="0"/>
          </a:p>
        </p:txBody>
      </p:sp>
      <p:sp>
        <p:nvSpPr>
          <p:cNvPr id="3" name="Объект 2"/>
          <p:cNvSpPr>
            <a:spLocks noGrp="1"/>
          </p:cNvSpPr>
          <p:nvPr>
            <p:ph idx="1"/>
          </p:nvPr>
        </p:nvSpPr>
        <p:spPr/>
        <p:txBody>
          <a:bodyPr>
            <a:normAutofit fontScale="85000" lnSpcReduction="20000"/>
          </a:bodyPr>
          <a:lstStyle/>
          <a:p>
            <a:r>
              <a:rPr lang="en-US" b="1" dirty="0" smtClean="0"/>
              <a:t>Open </a:t>
            </a:r>
            <a:r>
              <a:rPr lang="en-US" b="1" dirty="0"/>
              <a:t>file </a:t>
            </a:r>
            <a:r>
              <a:rPr lang="en-US" b="1" dirty="0" smtClean="0"/>
              <a:t>formats</a:t>
            </a:r>
            <a:r>
              <a:rPr lang="en-US" dirty="0" smtClean="0"/>
              <a:t>: </a:t>
            </a:r>
            <a:r>
              <a:rPr lang="en-US" dirty="0"/>
              <a:t>In addition to the data in RMS, Redshift also has the ability </a:t>
            </a:r>
            <a:r>
              <a:rPr lang="en-US" dirty="0" smtClean="0"/>
              <a:t>to access </a:t>
            </a:r>
            <a:r>
              <a:rPr lang="en-US" dirty="0"/>
              <a:t>data in open file formats in Amazon S3 via a feature </a:t>
            </a:r>
            <a:r>
              <a:rPr lang="en-US" dirty="0" smtClean="0"/>
              <a:t>called Spectrum</a:t>
            </a:r>
          </a:p>
          <a:p>
            <a:pPr lvl="1"/>
            <a:r>
              <a:rPr lang="en-US" i="1" dirty="0" err="1"/>
              <a:t>Mengchu</a:t>
            </a:r>
            <a:r>
              <a:rPr lang="en-US" i="1" dirty="0"/>
              <a:t> </a:t>
            </a:r>
            <a:r>
              <a:rPr lang="en-US" i="1" dirty="0" err="1"/>
              <a:t>Cai</a:t>
            </a:r>
            <a:r>
              <a:rPr lang="en-US" i="1" dirty="0"/>
              <a:t>, Martin </a:t>
            </a:r>
            <a:r>
              <a:rPr lang="en-US" i="1" dirty="0" err="1"/>
              <a:t>Grund</a:t>
            </a:r>
            <a:r>
              <a:rPr lang="en-US" i="1" dirty="0"/>
              <a:t>, Anurag Gupta, Fabian Nagel</a:t>
            </a:r>
            <a:br>
              <a:rPr lang="en-US" i="1" dirty="0"/>
            </a:br>
            <a:r>
              <a:rPr lang="en-US" i="1" dirty="0" err="1"/>
              <a:t>Ippokratis</a:t>
            </a:r>
            <a:r>
              <a:rPr lang="en-US" i="1" dirty="0"/>
              <a:t> </a:t>
            </a:r>
            <a:r>
              <a:rPr lang="en-US" i="1" dirty="0" err="1"/>
              <a:t>Pandis</a:t>
            </a:r>
            <a:r>
              <a:rPr lang="en-US" i="1" dirty="0"/>
              <a:t>, </a:t>
            </a:r>
            <a:r>
              <a:rPr lang="en-US" i="1" dirty="0" err="1"/>
              <a:t>Yannis</a:t>
            </a:r>
            <a:r>
              <a:rPr lang="en-US" i="1" dirty="0"/>
              <a:t> </a:t>
            </a:r>
            <a:r>
              <a:rPr lang="en-US" i="1" dirty="0" err="1"/>
              <a:t>Papakonstantinou</a:t>
            </a:r>
            <a:r>
              <a:rPr lang="en-US" i="1" dirty="0"/>
              <a:t>, Michalis </a:t>
            </a:r>
            <a:r>
              <a:rPr lang="en-US" i="1" dirty="0" smtClean="0"/>
              <a:t>Petropoulos. </a:t>
            </a:r>
            <a:r>
              <a:rPr lang="en-US" i="1" dirty="0"/>
              <a:t>Integrated </a:t>
            </a:r>
            <a:r>
              <a:rPr lang="en-US" b="1" i="1" dirty="0"/>
              <a:t>Querying of SQL database data and S3 data </a:t>
            </a:r>
            <a:r>
              <a:rPr lang="en-US" b="1" i="1" dirty="0" smtClean="0"/>
              <a:t>in Amazon </a:t>
            </a:r>
            <a:r>
              <a:rPr lang="en-US" b="1" i="1" dirty="0" err="1" smtClean="0"/>
              <a:t>Redshif</a:t>
            </a:r>
            <a:r>
              <a:rPr lang="en-US" i="1" dirty="0" smtClean="0"/>
              <a:t>. </a:t>
            </a:r>
            <a:r>
              <a:rPr lang="en-US" i="1" dirty="0"/>
              <a:t>Bulletin of the IEEE Computer Society Technical Committee on Data </a:t>
            </a:r>
            <a:r>
              <a:rPr lang="en-US" i="1" dirty="0" smtClean="0"/>
              <a:t>Engineering, vol. 41, no. 2, 2018, pp. 82-90</a:t>
            </a:r>
            <a:endParaRPr lang="en-US" i="1" dirty="0"/>
          </a:p>
          <a:p>
            <a:r>
              <a:rPr lang="en-US" dirty="0" smtClean="0"/>
              <a:t>Redshift </a:t>
            </a:r>
            <a:r>
              <a:rPr lang="en-US" dirty="0"/>
              <a:t>Spectrum facilitates </a:t>
            </a:r>
            <a:r>
              <a:rPr lang="en-US" dirty="0" err="1"/>
              <a:t>exabyte</a:t>
            </a:r>
            <a:r>
              <a:rPr lang="en-US" dirty="0"/>
              <a:t> scale </a:t>
            </a:r>
            <a:r>
              <a:rPr lang="en-US" dirty="0" smtClean="0"/>
              <a:t>analytics of </a:t>
            </a:r>
            <a:r>
              <a:rPr lang="en-US" dirty="0"/>
              <a:t>data lakes and is extremely cost effective with </a:t>
            </a:r>
            <a:r>
              <a:rPr lang="en-US" dirty="0" smtClean="0"/>
              <a:t>pay-as-you-go billing </a:t>
            </a:r>
            <a:r>
              <a:rPr lang="en-US" dirty="0"/>
              <a:t>based on amount of data </a:t>
            </a:r>
            <a:r>
              <a:rPr lang="en-US" dirty="0" smtClean="0"/>
              <a:t>scanned</a:t>
            </a:r>
          </a:p>
          <a:p>
            <a:r>
              <a:rPr lang="en-US" dirty="0" smtClean="0"/>
              <a:t>Spectrum </a:t>
            </a:r>
            <a:r>
              <a:rPr lang="en-US" dirty="0"/>
              <a:t>provides </a:t>
            </a:r>
            <a:r>
              <a:rPr lang="en-US" dirty="0" smtClean="0"/>
              <a:t>massive scale-out </a:t>
            </a:r>
            <a:r>
              <a:rPr lang="en-US" dirty="0"/>
              <a:t>processing, performing scans and aggregations of data </a:t>
            </a:r>
            <a:r>
              <a:rPr lang="en-US" dirty="0" smtClean="0"/>
              <a:t>in Parquet</a:t>
            </a:r>
            <a:r>
              <a:rPr lang="en-US" dirty="0"/>
              <a:t>, Text, ORC and AVRO </a:t>
            </a:r>
            <a:r>
              <a:rPr lang="en-US" dirty="0" smtClean="0"/>
              <a:t>formats</a:t>
            </a:r>
          </a:p>
          <a:p>
            <a:pPr lvl="1"/>
            <a:r>
              <a:rPr lang="en-US" dirty="0"/>
              <a:t>Apache Parquet is a free and open-source column-oriented data storage format for the Apache Hadoop </a:t>
            </a:r>
            <a:r>
              <a:rPr lang="en-US" dirty="0" smtClean="0"/>
              <a:t>ecosystem</a:t>
            </a:r>
          </a:p>
          <a:p>
            <a:pPr lvl="1"/>
            <a:r>
              <a:rPr lang="en-US" dirty="0"/>
              <a:t>Apache Optimized Row Columnar (ORC) file </a:t>
            </a:r>
            <a:r>
              <a:rPr lang="en-US" dirty="0" smtClean="0"/>
              <a:t>format is </a:t>
            </a:r>
            <a:r>
              <a:rPr lang="en-US" dirty="0"/>
              <a:t>a self-describing, type-aware columnar file format designed for Hadoop ecosystem </a:t>
            </a:r>
            <a:r>
              <a:rPr lang="en-US" dirty="0" smtClean="0"/>
              <a:t>workloads</a:t>
            </a:r>
          </a:p>
          <a:p>
            <a:pPr lvl="1"/>
            <a:r>
              <a:rPr lang="en-US" dirty="0"/>
              <a:t>Apache Avro is a compact, fast, binary data format (non-human readable)</a:t>
            </a:r>
            <a:endParaRPr lang="en-US" dirty="0" smtClean="0"/>
          </a:p>
          <a:p>
            <a:endParaRPr lang="ru-RU" dirty="0"/>
          </a:p>
        </p:txBody>
      </p:sp>
    </p:spTree>
    <p:extLst>
      <p:ext uri="{BB962C8B-B14F-4D97-AF65-F5344CB8AC3E}">
        <p14:creationId xmlns:p14="http://schemas.microsoft.com/office/powerpoint/2010/main" val="3753549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(3)</a:t>
            </a:r>
            <a:endParaRPr lang="ru-RU" dirty="0"/>
          </a:p>
        </p:txBody>
      </p:sp>
      <p:sp>
        <p:nvSpPr>
          <p:cNvPr id="3" name="Объект 2"/>
          <p:cNvSpPr>
            <a:spLocks noGrp="1"/>
          </p:cNvSpPr>
          <p:nvPr>
            <p:ph idx="1"/>
          </p:nvPr>
        </p:nvSpPr>
        <p:spPr/>
        <p:txBody>
          <a:bodyPr>
            <a:normAutofit fontScale="92500" lnSpcReduction="10000"/>
          </a:bodyPr>
          <a:lstStyle/>
          <a:p>
            <a:r>
              <a:rPr lang="en-US" dirty="0"/>
              <a:t>In order to leverage Spectrum, Redshift customers register </a:t>
            </a:r>
            <a:r>
              <a:rPr lang="en-US" dirty="0" smtClean="0"/>
              <a:t>their external </a:t>
            </a:r>
            <a:r>
              <a:rPr lang="en-US" dirty="0"/>
              <a:t>tables in either Hive </a:t>
            </a:r>
            <a:r>
              <a:rPr lang="en-US" dirty="0" err="1"/>
              <a:t>Metastore</a:t>
            </a:r>
            <a:r>
              <a:rPr lang="en-US" dirty="0"/>
              <a:t>, AWS Glue or AWS </a:t>
            </a:r>
            <a:r>
              <a:rPr lang="en-US" dirty="0" smtClean="0"/>
              <a:t>Lake Formation catalog</a:t>
            </a:r>
          </a:p>
          <a:p>
            <a:pPr lvl="1"/>
            <a:r>
              <a:rPr lang="en-US" dirty="0"/>
              <a:t>Hive </a:t>
            </a:r>
            <a:r>
              <a:rPr lang="en-US" dirty="0" err="1"/>
              <a:t>metastore</a:t>
            </a:r>
            <a:r>
              <a:rPr lang="en-US" dirty="0"/>
              <a:t> (HMS) is a service that stores metadata related to Apache Hive and other services, in a backend RDBMS, such as MySQL or </a:t>
            </a:r>
            <a:r>
              <a:rPr lang="en-US" dirty="0" smtClean="0"/>
              <a:t>PostgreSQL</a:t>
            </a:r>
          </a:p>
          <a:p>
            <a:pPr lvl="1"/>
            <a:r>
              <a:rPr lang="en-US" dirty="0"/>
              <a:t>AWS Glue is a </a:t>
            </a:r>
            <a:r>
              <a:rPr lang="en-US" dirty="0" err="1"/>
              <a:t>serverless</a:t>
            </a:r>
            <a:r>
              <a:rPr lang="en-US" dirty="0"/>
              <a:t> data integration service that makes data preparation simpler, faster, and </a:t>
            </a:r>
            <a:r>
              <a:rPr lang="en-US" dirty="0" smtClean="0"/>
              <a:t>cheaper</a:t>
            </a:r>
          </a:p>
          <a:p>
            <a:pPr lvl="1"/>
            <a:r>
              <a:rPr lang="en-US" dirty="0"/>
              <a:t>AWS Lake Formation is a service that makes it easy to set up a secure data lake in days</a:t>
            </a:r>
            <a:endParaRPr lang="en-US" dirty="0" smtClean="0"/>
          </a:p>
          <a:p>
            <a:r>
              <a:rPr lang="en-US" dirty="0" smtClean="0"/>
              <a:t>During </a:t>
            </a:r>
            <a:r>
              <a:rPr lang="en-US" dirty="0"/>
              <a:t>query planning, Spectrum tables </a:t>
            </a:r>
            <a:r>
              <a:rPr lang="en-US" dirty="0" smtClean="0"/>
              <a:t>are localized </a:t>
            </a:r>
            <a:r>
              <a:rPr lang="en-US" dirty="0"/>
              <a:t>into temporary tables to internally represent the </a:t>
            </a:r>
            <a:r>
              <a:rPr lang="en-US" dirty="0" smtClean="0"/>
              <a:t>external table</a:t>
            </a:r>
          </a:p>
          <a:p>
            <a:r>
              <a:rPr lang="en-US" dirty="0" smtClean="0"/>
              <a:t>Subsequently</a:t>
            </a:r>
            <a:r>
              <a:rPr lang="en-US" dirty="0"/>
              <a:t>, queries are rewritten and isolated to </a:t>
            </a:r>
            <a:r>
              <a:rPr lang="en-US" dirty="0" smtClean="0"/>
              <a:t>Spectrum sub-queries </a:t>
            </a:r>
            <a:r>
              <a:rPr lang="en-US" dirty="0"/>
              <a:t>in order to pushdown filters and aggregation</a:t>
            </a:r>
            <a:endParaRPr lang="ru-RU" dirty="0"/>
          </a:p>
        </p:txBody>
      </p:sp>
    </p:spTree>
    <p:extLst>
      <p:ext uri="{BB962C8B-B14F-4D97-AF65-F5344CB8AC3E}">
        <p14:creationId xmlns:p14="http://schemas.microsoft.com/office/powerpoint/2010/main" val="3557072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(3)</a:t>
            </a:r>
            <a:endParaRPr lang="ru-RU" dirty="0"/>
          </a:p>
        </p:txBody>
      </p:sp>
      <p:sp>
        <p:nvSpPr>
          <p:cNvPr id="3" name="Объект 2"/>
          <p:cNvSpPr>
            <a:spLocks noGrp="1"/>
          </p:cNvSpPr>
          <p:nvPr>
            <p:ph idx="1"/>
          </p:nvPr>
        </p:nvSpPr>
        <p:spPr/>
        <p:txBody>
          <a:bodyPr>
            <a:normAutofit/>
          </a:bodyPr>
          <a:lstStyle/>
          <a:p>
            <a:r>
              <a:rPr lang="en-US" b="1" dirty="0"/>
              <a:t>Redshift ML </a:t>
            </a:r>
            <a:r>
              <a:rPr lang="en-US" dirty="0"/>
              <a:t>makes it easy for data analysts to train machine </a:t>
            </a:r>
            <a:r>
              <a:rPr lang="en-US" dirty="0" smtClean="0"/>
              <a:t>learning models </a:t>
            </a:r>
            <a:r>
              <a:rPr lang="en-US" dirty="0"/>
              <a:t>and perform prediction (inference) using </a:t>
            </a:r>
            <a:r>
              <a:rPr lang="en-US" dirty="0" smtClean="0"/>
              <a:t>SQL</a:t>
            </a:r>
          </a:p>
          <a:p>
            <a:r>
              <a:rPr lang="en-US" dirty="0" smtClean="0"/>
              <a:t>Internally</a:t>
            </a:r>
            <a:r>
              <a:rPr lang="en-US" dirty="0"/>
              <a:t>, Redshift ML uses Amazon </a:t>
            </a:r>
            <a:r>
              <a:rPr lang="en-US" dirty="0" err="1"/>
              <a:t>SageMaker</a:t>
            </a:r>
            <a:r>
              <a:rPr lang="en-US" dirty="0"/>
              <a:t>, </a:t>
            </a:r>
            <a:r>
              <a:rPr lang="en-US" dirty="0" smtClean="0"/>
              <a:t>a fully </a:t>
            </a:r>
            <a:r>
              <a:rPr lang="en-US" dirty="0"/>
              <a:t>managed machine learning </a:t>
            </a:r>
            <a:r>
              <a:rPr lang="en-US" dirty="0" smtClean="0"/>
              <a:t>service</a:t>
            </a:r>
          </a:p>
          <a:p>
            <a:pPr lvl="1"/>
            <a:r>
              <a:rPr lang="en-US" i="1" dirty="0"/>
              <a:t>Garry </a:t>
            </a:r>
            <a:r>
              <a:rPr lang="en-US" i="1" dirty="0" err="1" smtClean="0"/>
              <a:t>Kranz</a:t>
            </a:r>
            <a:r>
              <a:rPr lang="en-US" i="1" dirty="0" smtClean="0"/>
              <a:t>. </a:t>
            </a:r>
            <a:r>
              <a:rPr lang="en-US" b="1" i="1" dirty="0"/>
              <a:t>Amazon </a:t>
            </a:r>
            <a:r>
              <a:rPr lang="en-US" b="1" i="1" dirty="0" err="1" smtClean="0"/>
              <a:t>SageMaker</a:t>
            </a:r>
            <a:r>
              <a:rPr lang="en-US" b="1" i="1" dirty="0"/>
              <a:t>. </a:t>
            </a:r>
            <a:r>
              <a:rPr lang="en-US" i="1" dirty="0">
                <a:hlinkClick r:id="rId2"/>
              </a:rPr>
              <a:t>https://</a:t>
            </a:r>
            <a:r>
              <a:rPr lang="en-US" i="1" dirty="0" smtClean="0">
                <a:hlinkClick r:id="rId2"/>
              </a:rPr>
              <a:t>www.techtarget.com/searchaws/definition/Amazon-SageMaker</a:t>
            </a:r>
            <a:r>
              <a:rPr lang="en-US" i="1" dirty="0" smtClean="0"/>
              <a:t> </a:t>
            </a:r>
          </a:p>
          <a:p>
            <a:r>
              <a:rPr lang="en-US" dirty="0" smtClean="0"/>
              <a:t>After </a:t>
            </a:r>
            <a:r>
              <a:rPr lang="en-US" dirty="0"/>
              <a:t>a model has </a:t>
            </a:r>
            <a:r>
              <a:rPr lang="en-US" dirty="0" smtClean="0"/>
              <a:t>been trained</a:t>
            </a:r>
            <a:r>
              <a:rPr lang="en-US" dirty="0"/>
              <a:t>, Redshift makes available a SQL function that </a:t>
            </a:r>
            <a:r>
              <a:rPr lang="en-US" dirty="0" smtClean="0"/>
              <a:t>performs inference </a:t>
            </a:r>
            <a:r>
              <a:rPr lang="en-US" dirty="0"/>
              <a:t>and can be used directly in SQL queries</a:t>
            </a:r>
            <a:endParaRPr lang="ru-RU" dirty="0"/>
          </a:p>
        </p:txBody>
      </p:sp>
    </p:spTree>
    <p:extLst>
      <p:ext uri="{BB962C8B-B14F-4D97-AF65-F5344CB8AC3E}">
        <p14:creationId xmlns:p14="http://schemas.microsoft.com/office/powerpoint/2010/main" val="220546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(4)</a:t>
            </a:r>
            <a:endParaRPr lang="ru-RU" dirty="0"/>
          </a:p>
        </p:txBody>
      </p:sp>
      <p:sp>
        <p:nvSpPr>
          <p:cNvPr id="3" name="Объект 2"/>
          <p:cNvSpPr>
            <a:spLocks noGrp="1"/>
          </p:cNvSpPr>
          <p:nvPr>
            <p:ph idx="1"/>
          </p:nvPr>
        </p:nvSpPr>
        <p:spPr/>
        <p:txBody>
          <a:bodyPr>
            <a:normAutofit fontScale="70000" lnSpcReduction="20000"/>
          </a:bodyPr>
          <a:lstStyle/>
          <a:p>
            <a:r>
              <a:rPr lang="en-US" dirty="0"/>
              <a:t>When a customer initializes the </a:t>
            </a:r>
            <a:r>
              <a:rPr lang="en-US" dirty="0" smtClean="0"/>
              <a:t/>
            </a:r>
            <a:br>
              <a:rPr lang="en-US" dirty="0" smtClean="0"/>
            </a:br>
            <a:r>
              <a:rPr lang="en-US" dirty="0" smtClean="0"/>
              <a:t>process</a:t>
            </a:r>
            <a:r>
              <a:rPr lang="en-US" dirty="0"/>
              <a:t>, Redshift ML uses </a:t>
            </a:r>
            <a:r>
              <a:rPr lang="en-US" dirty="0" smtClean="0"/>
              <a:t>sampling</a:t>
            </a:r>
            <a:br>
              <a:rPr lang="en-US" dirty="0" smtClean="0"/>
            </a:br>
            <a:r>
              <a:rPr lang="en-US" dirty="0" smtClean="0"/>
              <a:t>to </a:t>
            </a:r>
            <a:r>
              <a:rPr lang="en-US" dirty="0"/>
              <a:t>unload the proper amount of </a:t>
            </a:r>
            <a:r>
              <a:rPr lang="en-US" dirty="0" smtClean="0"/>
              <a:t/>
            </a:r>
            <a:br>
              <a:rPr lang="en-US" dirty="0" smtClean="0"/>
            </a:br>
            <a:r>
              <a:rPr lang="en-US" dirty="0" smtClean="0"/>
              <a:t>data </a:t>
            </a:r>
            <a:r>
              <a:rPr lang="en-US" dirty="0"/>
              <a:t>from the Redshift cluster </a:t>
            </a:r>
            <a:r>
              <a:rPr lang="en-US" dirty="0" smtClean="0"/>
              <a:t>to </a:t>
            </a:r>
            <a:br>
              <a:rPr lang="en-US" dirty="0" smtClean="0"/>
            </a:br>
            <a:r>
              <a:rPr lang="en-US" dirty="0" smtClean="0"/>
              <a:t>an </a:t>
            </a:r>
            <a:r>
              <a:rPr lang="en-US" dirty="0"/>
              <a:t>S3 </a:t>
            </a:r>
            <a:r>
              <a:rPr lang="en-US" dirty="0" smtClean="0"/>
              <a:t>folder</a:t>
            </a:r>
          </a:p>
          <a:p>
            <a:r>
              <a:rPr lang="en-US" dirty="0"/>
              <a:t>Subsequently, in the Redshift AUTO training </a:t>
            </a:r>
            <a:r>
              <a:rPr lang="en-US" dirty="0" smtClean="0"/>
              <a:t/>
            </a:r>
            <a:br>
              <a:rPr lang="en-US" dirty="0" smtClean="0"/>
            </a:br>
            <a:r>
              <a:rPr lang="en-US" dirty="0" smtClean="0"/>
              <a:t>mode</a:t>
            </a:r>
            <a:r>
              <a:rPr lang="en-US" dirty="0"/>
              <a:t>, </a:t>
            </a:r>
            <a:r>
              <a:rPr lang="en-US" dirty="0" smtClean="0"/>
              <a:t>a </a:t>
            </a:r>
            <a:r>
              <a:rPr lang="en-US" dirty="0" err="1" smtClean="0"/>
              <a:t>Sagemaker</a:t>
            </a:r>
            <a:r>
              <a:rPr lang="en-US" dirty="0" smtClean="0"/>
              <a:t> </a:t>
            </a:r>
            <a:r>
              <a:rPr lang="en-US" dirty="0"/>
              <a:t>Autopilot job is </a:t>
            </a:r>
            <a:r>
              <a:rPr lang="en-US" dirty="0" smtClean="0"/>
              <a:t>initiated</a:t>
            </a:r>
            <a:br>
              <a:rPr lang="en-US" dirty="0" smtClean="0"/>
            </a:br>
            <a:r>
              <a:rPr lang="en-US" dirty="0" smtClean="0"/>
              <a:t>under-the-hood</a:t>
            </a:r>
          </a:p>
          <a:p>
            <a:r>
              <a:rPr lang="en-US" dirty="0"/>
              <a:t>It </a:t>
            </a:r>
            <a:r>
              <a:rPr lang="en-US" dirty="0" smtClean="0"/>
              <a:t>discovers the </a:t>
            </a:r>
            <a:r>
              <a:rPr lang="en-US" dirty="0"/>
              <a:t>best combination of preprocessor, model and </a:t>
            </a:r>
            <a:r>
              <a:rPr lang="en-US" dirty="0" err="1" smtClean="0"/>
              <a:t>hyperparameters</a:t>
            </a:r>
            <a:endParaRPr lang="en-US" dirty="0" smtClean="0"/>
          </a:p>
          <a:p>
            <a:r>
              <a:rPr lang="en-US" dirty="0"/>
              <a:t>In order to perform ML inference locally using this model, </a:t>
            </a:r>
            <a:r>
              <a:rPr lang="en-US" dirty="0" smtClean="0"/>
              <a:t>Redshift invokes </a:t>
            </a:r>
            <a:r>
              <a:rPr lang="en-US" dirty="0"/>
              <a:t>the Amazon </a:t>
            </a:r>
            <a:r>
              <a:rPr lang="en-US" dirty="0" err="1"/>
              <a:t>Sagemaker</a:t>
            </a:r>
            <a:r>
              <a:rPr lang="en-US" dirty="0"/>
              <a:t> Neo service to compile the </a:t>
            </a:r>
            <a:r>
              <a:rPr lang="en-US" dirty="0" smtClean="0"/>
              <a:t>model</a:t>
            </a:r>
          </a:p>
          <a:p>
            <a:r>
              <a:rPr lang="en-US" dirty="0"/>
              <a:t>Neo transforms the classic machine learning models from the </a:t>
            </a:r>
            <a:r>
              <a:rPr lang="en-US" dirty="0" err="1" smtClean="0"/>
              <a:t>Scikit</a:t>
            </a:r>
            <a:r>
              <a:rPr lang="en-US" dirty="0" smtClean="0"/>
              <a:t>-Learn </a:t>
            </a:r>
            <a:r>
              <a:rPr lang="en-US" dirty="0"/>
              <a:t>library into inference </a:t>
            </a:r>
            <a:r>
              <a:rPr lang="en-US" dirty="0" smtClean="0"/>
              <a:t>code</a:t>
            </a:r>
          </a:p>
          <a:p>
            <a:pPr lvl="1"/>
            <a:r>
              <a:rPr lang="en-US" dirty="0" err="1" smtClean="0"/>
              <a:t>Scikit</a:t>
            </a:r>
            <a:r>
              <a:rPr lang="en-US" dirty="0" smtClean="0"/>
              <a:t>-Learn</a:t>
            </a:r>
            <a:r>
              <a:rPr lang="en-US" dirty="0"/>
              <a:t>, also known as </a:t>
            </a:r>
            <a:r>
              <a:rPr lang="en-US" dirty="0" err="1"/>
              <a:t>Sklearn</a:t>
            </a:r>
            <a:r>
              <a:rPr lang="en-US" dirty="0"/>
              <a:t>, is a free, open-source </a:t>
            </a:r>
            <a:r>
              <a:rPr lang="en-US" dirty="0" smtClean="0"/>
              <a:t>ML </a:t>
            </a:r>
            <a:r>
              <a:rPr lang="en-US" dirty="0"/>
              <a:t>library used for the Python </a:t>
            </a:r>
            <a:r>
              <a:rPr lang="en-US" dirty="0" smtClean="0"/>
              <a:t>language</a:t>
            </a:r>
          </a:p>
          <a:p>
            <a:r>
              <a:rPr lang="en-US" dirty="0"/>
              <a:t>Thus, the </a:t>
            </a:r>
            <a:r>
              <a:rPr lang="en-US" dirty="0" smtClean="0"/>
              <a:t>user obtains </a:t>
            </a:r>
            <a:r>
              <a:rPr lang="en-US" dirty="0"/>
              <a:t>the benefits of the purpose-built ML tools, while </a:t>
            </a:r>
            <a:r>
              <a:rPr lang="en-US" dirty="0" smtClean="0"/>
              <a:t>staying in </a:t>
            </a:r>
            <a:r>
              <a:rPr lang="en-US" dirty="0"/>
              <a:t>Redshift</a:t>
            </a:r>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50" y="1271520"/>
            <a:ext cx="5915851" cy="2162477"/>
          </a:xfrm>
          <a:prstGeom prst="rect">
            <a:avLst/>
          </a:prstGeom>
        </p:spPr>
      </p:pic>
    </p:spTree>
    <p:extLst>
      <p:ext uri="{BB962C8B-B14F-4D97-AF65-F5344CB8AC3E}">
        <p14:creationId xmlns:p14="http://schemas.microsoft.com/office/powerpoint/2010/main" val="2511803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(5)</a:t>
            </a:r>
            <a:endParaRPr lang="ru-RU" dirty="0"/>
          </a:p>
        </p:txBody>
      </p:sp>
      <p:sp>
        <p:nvSpPr>
          <p:cNvPr id="3" name="Объект 2"/>
          <p:cNvSpPr>
            <a:spLocks noGrp="1"/>
          </p:cNvSpPr>
          <p:nvPr>
            <p:ph idx="1"/>
          </p:nvPr>
        </p:nvSpPr>
        <p:spPr/>
        <p:txBody>
          <a:bodyPr>
            <a:normAutofit fontScale="92500" lnSpcReduction="10000"/>
          </a:bodyPr>
          <a:lstStyle/>
          <a:p>
            <a:r>
              <a:rPr lang="en-US" dirty="0"/>
              <a:t>AWS offers purpose-built OLTP-oriented database services, such </a:t>
            </a:r>
            <a:r>
              <a:rPr lang="en-US" dirty="0" smtClean="0"/>
              <a:t>as </a:t>
            </a:r>
            <a:r>
              <a:rPr lang="en-US" dirty="0" err="1" smtClean="0"/>
              <a:t>DynamoDB</a:t>
            </a:r>
            <a:r>
              <a:rPr lang="en-US" dirty="0" smtClean="0"/>
              <a:t>, Aurora </a:t>
            </a:r>
            <a:r>
              <a:rPr lang="en-US" dirty="0" err="1" smtClean="0"/>
              <a:t>Postgres</a:t>
            </a:r>
            <a:r>
              <a:rPr lang="en-US" dirty="0" smtClean="0"/>
              <a:t>, and Aurora MySQL </a:t>
            </a:r>
          </a:p>
          <a:p>
            <a:pPr lvl="1"/>
            <a:r>
              <a:rPr lang="en-US" i="1" dirty="0" smtClean="0"/>
              <a:t>Giuseppe </a:t>
            </a:r>
            <a:r>
              <a:rPr lang="en-US" i="1" dirty="0" err="1"/>
              <a:t>DeCandia</a:t>
            </a:r>
            <a:r>
              <a:rPr lang="en-US" i="1" dirty="0"/>
              <a:t>, </a:t>
            </a:r>
            <a:r>
              <a:rPr lang="en-US" i="1" dirty="0" err="1"/>
              <a:t>Deniz</a:t>
            </a:r>
            <a:r>
              <a:rPr lang="en-US" i="1" dirty="0"/>
              <a:t> </a:t>
            </a:r>
            <a:r>
              <a:rPr lang="en-US" i="1" dirty="0" err="1"/>
              <a:t>Hastorun</a:t>
            </a:r>
            <a:r>
              <a:rPr lang="en-US" i="1" dirty="0"/>
              <a:t>, Madan </a:t>
            </a:r>
            <a:r>
              <a:rPr lang="en-US" i="1" dirty="0" err="1"/>
              <a:t>Jampani</a:t>
            </a:r>
            <a:r>
              <a:rPr lang="en-US" i="1" dirty="0"/>
              <a:t>, </a:t>
            </a:r>
            <a:r>
              <a:rPr lang="en-US" i="1" dirty="0" err="1"/>
              <a:t>Gunavardhan</a:t>
            </a:r>
            <a:r>
              <a:rPr lang="en-US" i="1" dirty="0"/>
              <a:t> </a:t>
            </a:r>
            <a:r>
              <a:rPr lang="en-US" i="1" dirty="0" err="1"/>
              <a:t>Kakulapati</a:t>
            </a:r>
            <a:r>
              <a:rPr lang="en-US" i="1" dirty="0" smtClean="0"/>
              <a:t>, </a:t>
            </a:r>
            <a:r>
              <a:rPr lang="en-US" i="1" dirty="0" err="1" smtClean="0"/>
              <a:t>Avinash</a:t>
            </a:r>
            <a:r>
              <a:rPr lang="en-US" i="1" dirty="0" smtClean="0"/>
              <a:t> </a:t>
            </a:r>
            <a:r>
              <a:rPr lang="en-US" i="1" dirty="0" err="1"/>
              <a:t>Lakshman</a:t>
            </a:r>
            <a:r>
              <a:rPr lang="en-US" i="1" dirty="0"/>
              <a:t>, Alex </a:t>
            </a:r>
            <a:r>
              <a:rPr lang="en-US" i="1" dirty="0" err="1"/>
              <a:t>Pilchin</a:t>
            </a:r>
            <a:r>
              <a:rPr lang="en-US" i="1" dirty="0"/>
              <a:t>, </a:t>
            </a:r>
            <a:r>
              <a:rPr lang="en-US" i="1" dirty="0" err="1"/>
              <a:t>Swaminathan</a:t>
            </a:r>
            <a:r>
              <a:rPr lang="en-US" i="1" dirty="0"/>
              <a:t> </a:t>
            </a:r>
            <a:r>
              <a:rPr lang="en-US" i="1" dirty="0" err="1"/>
              <a:t>Sivasubramanian</a:t>
            </a:r>
            <a:r>
              <a:rPr lang="en-US" i="1" dirty="0"/>
              <a:t>, Peter </a:t>
            </a:r>
            <a:r>
              <a:rPr lang="en-US" i="1" dirty="0" err="1" smtClean="0"/>
              <a:t>Vosshall</a:t>
            </a:r>
            <a:r>
              <a:rPr lang="en-US" i="1" dirty="0" smtClean="0"/>
              <a:t>, and </a:t>
            </a:r>
            <a:r>
              <a:rPr lang="en-US" i="1" dirty="0"/>
              <a:t>Werner </a:t>
            </a:r>
            <a:r>
              <a:rPr lang="en-US" i="1" dirty="0" err="1" smtClean="0"/>
              <a:t>Vogels</a:t>
            </a:r>
            <a:r>
              <a:rPr lang="en-US" i="1" dirty="0" smtClean="0"/>
              <a:t>. </a:t>
            </a:r>
            <a:r>
              <a:rPr lang="en-US" b="1" i="1" dirty="0"/>
              <a:t>Dynamo: Amazon’s Highly Available Key-value </a:t>
            </a:r>
            <a:r>
              <a:rPr lang="en-US" b="1" i="1" dirty="0" smtClean="0"/>
              <a:t>Store</a:t>
            </a:r>
            <a:r>
              <a:rPr lang="en-US" i="1" dirty="0" smtClean="0"/>
              <a:t>. ACM </a:t>
            </a:r>
            <a:r>
              <a:rPr lang="en-US" i="1" dirty="0"/>
              <a:t>SIGOPS Operating Systems </a:t>
            </a:r>
            <a:r>
              <a:rPr lang="en-US" i="1" dirty="0" smtClean="0"/>
              <a:t>Review, Volume 41, Issue 6, December 2007, pp. 205–220</a:t>
            </a:r>
          </a:p>
          <a:p>
            <a:pPr lvl="1"/>
            <a:r>
              <a:rPr lang="en-US" i="1" dirty="0" smtClean="0"/>
              <a:t>Alexandre </a:t>
            </a:r>
            <a:r>
              <a:rPr lang="en-US" i="1" dirty="0" err="1"/>
              <a:t>Verbitski</a:t>
            </a:r>
            <a:r>
              <a:rPr lang="en-US" i="1" dirty="0"/>
              <a:t>, Anurag Gupta, </a:t>
            </a:r>
            <a:r>
              <a:rPr lang="en-US" i="1" dirty="0" err="1"/>
              <a:t>Debanjan</a:t>
            </a:r>
            <a:r>
              <a:rPr lang="en-US" i="1" dirty="0"/>
              <a:t> </a:t>
            </a:r>
            <a:r>
              <a:rPr lang="en-US" i="1" dirty="0" err="1"/>
              <a:t>Saha</a:t>
            </a:r>
            <a:r>
              <a:rPr lang="en-US" i="1" dirty="0"/>
              <a:t>, </a:t>
            </a:r>
            <a:r>
              <a:rPr lang="en-US" i="1" dirty="0" err="1"/>
              <a:t>Murali</a:t>
            </a:r>
            <a:r>
              <a:rPr lang="en-US" i="1" dirty="0"/>
              <a:t> </a:t>
            </a:r>
            <a:r>
              <a:rPr lang="en-US" i="1" dirty="0" err="1"/>
              <a:t>Brahmadesam</a:t>
            </a:r>
            <a:r>
              <a:rPr lang="en-US" i="1" dirty="0"/>
              <a:t>, Kamal Gupta</a:t>
            </a:r>
            <a:r>
              <a:rPr lang="en-US" i="1" dirty="0" smtClean="0"/>
              <a:t>, Raman </a:t>
            </a:r>
            <a:r>
              <a:rPr lang="en-US" i="1" dirty="0"/>
              <a:t>Mittal, </a:t>
            </a:r>
            <a:r>
              <a:rPr lang="en-US" i="1" dirty="0" err="1"/>
              <a:t>Sailesh</a:t>
            </a:r>
            <a:r>
              <a:rPr lang="en-US" i="1" dirty="0"/>
              <a:t> Krishnamurthy, Sandor Maurice, </a:t>
            </a:r>
            <a:r>
              <a:rPr lang="en-US" i="1" dirty="0" err="1"/>
              <a:t>Tengiz</a:t>
            </a:r>
            <a:r>
              <a:rPr lang="en-US" i="1" dirty="0"/>
              <a:t> </a:t>
            </a:r>
            <a:r>
              <a:rPr lang="en-US" i="1" dirty="0" err="1"/>
              <a:t>Kharatishvili</a:t>
            </a:r>
            <a:r>
              <a:rPr lang="en-US" i="1" dirty="0"/>
              <a:t>, </a:t>
            </a:r>
            <a:r>
              <a:rPr lang="en-US" i="1" dirty="0" err="1"/>
              <a:t>Xiaofeng</a:t>
            </a:r>
            <a:r>
              <a:rPr lang="en-US" i="1" dirty="0"/>
              <a:t> </a:t>
            </a:r>
            <a:r>
              <a:rPr lang="en-US" i="1" dirty="0" err="1" smtClean="0"/>
              <a:t>Bao</a:t>
            </a:r>
            <a:r>
              <a:rPr lang="en-US" i="1" dirty="0" smtClean="0"/>
              <a:t>. </a:t>
            </a:r>
            <a:r>
              <a:rPr lang="en-US" b="1" i="1" dirty="0" smtClean="0"/>
              <a:t>Amazon </a:t>
            </a:r>
            <a:r>
              <a:rPr lang="en-US" b="1" i="1" dirty="0"/>
              <a:t>Aurora: </a:t>
            </a:r>
            <a:r>
              <a:rPr lang="en-US" b="1" i="1" dirty="0" smtClean="0"/>
              <a:t>Design considerations </a:t>
            </a:r>
            <a:r>
              <a:rPr lang="en-US" b="1" i="1" dirty="0"/>
              <a:t>for high throughput cloud-native relational </a:t>
            </a:r>
            <a:r>
              <a:rPr lang="en-US" b="1" i="1" dirty="0" smtClean="0"/>
              <a:t>databases</a:t>
            </a:r>
            <a:r>
              <a:rPr lang="en-US" i="1" dirty="0" smtClean="0"/>
              <a:t>. Proceedings </a:t>
            </a:r>
            <a:r>
              <a:rPr lang="en-US" i="1" dirty="0"/>
              <a:t>of the 2017 ACM International Conference on Management of </a:t>
            </a:r>
            <a:r>
              <a:rPr lang="en-US" i="1" dirty="0" smtClean="0"/>
              <a:t>Data, May 2017, </a:t>
            </a:r>
            <a:r>
              <a:rPr lang="en-US" i="1" dirty="0"/>
              <a:t>Pages </a:t>
            </a:r>
            <a:r>
              <a:rPr lang="en-US" i="1" dirty="0" smtClean="0"/>
              <a:t>1041–1052</a:t>
            </a:r>
          </a:p>
          <a:p>
            <a:r>
              <a:rPr lang="en-US" dirty="0"/>
              <a:t>Redshift facilitates both the in-place querying of data found in </a:t>
            </a:r>
            <a:r>
              <a:rPr lang="en-US" dirty="0" smtClean="0"/>
              <a:t>the OLTP </a:t>
            </a:r>
            <a:r>
              <a:rPr lang="en-US" dirty="0"/>
              <a:t>services, using Redshift’s </a:t>
            </a:r>
            <a:r>
              <a:rPr lang="en-US" b="1" dirty="0"/>
              <a:t>Federated Query</a:t>
            </a:r>
            <a:r>
              <a:rPr lang="en-US" dirty="0"/>
              <a:t>, as well as </a:t>
            </a:r>
            <a:r>
              <a:rPr lang="en-US" dirty="0" smtClean="0"/>
              <a:t>the seamless </a:t>
            </a:r>
            <a:r>
              <a:rPr lang="en-US" dirty="0"/>
              <a:t>copying and synchronization of data to Redshift, </a:t>
            </a:r>
            <a:r>
              <a:rPr lang="en-US" dirty="0" smtClean="0"/>
              <a:t>using </a:t>
            </a:r>
            <a:r>
              <a:rPr lang="en-US" b="1" dirty="0" smtClean="0"/>
              <a:t>Glue </a:t>
            </a:r>
            <a:r>
              <a:rPr lang="en-US" b="1" dirty="0"/>
              <a:t>Elastic Views</a:t>
            </a:r>
            <a:endParaRPr lang="en-US" b="1" i="1" dirty="0" smtClean="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191825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(6)</a:t>
            </a:r>
            <a:endParaRPr lang="ru-RU" dirty="0"/>
          </a:p>
        </p:txBody>
      </p:sp>
      <p:sp>
        <p:nvSpPr>
          <p:cNvPr id="3" name="Объект 2"/>
          <p:cNvSpPr>
            <a:spLocks noGrp="1"/>
          </p:cNvSpPr>
          <p:nvPr>
            <p:ph idx="1"/>
          </p:nvPr>
        </p:nvSpPr>
        <p:spPr/>
        <p:txBody>
          <a:bodyPr>
            <a:normAutofit fontScale="92500" lnSpcReduction="20000"/>
          </a:bodyPr>
          <a:lstStyle/>
          <a:p>
            <a:r>
              <a:rPr lang="en-US" dirty="0"/>
              <a:t>Redshift </a:t>
            </a:r>
            <a:r>
              <a:rPr lang="en-US" dirty="0" smtClean="0"/>
              <a:t>Federated Query supports direct </a:t>
            </a:r>
            <a:r>
              <a:rPr lang="en-US" dirty="0"/>
              <a:t>connections to the </a:t>
            </a:r>
            <a:r>
              <a:rPr lang="en-US" dirty="0" smtClean="0"/>
              <a:t>customer’s </a:t>
            </a:r>
            <a:r>
              <a:rPr lang="en-US" dirty="0" err="1" smtClean="0"/>
              <a:t>Postgres</a:t>
            </a:r>
            <a:r>
              <a:rPr lang="en-US" dirty="0" smtClean="0"/>
              <a:t> </a:t>
            </a:r>
            <a:r>
              <a:rPr lang="en-US" dirty="0"/>
              <a:t>or MySQL instances and fetches live </a:t>
            </a:r>
            <a:r>
              <a:rPr lang="en-US" dirty="0" smtClean="0"/>
              <a:t>data</a:t>
            </a:r>
          </a:p>
          <a:p>
            <a:r>
              <a:rPr lang="en-US" dirty="0" smtClean="0"/>
              <a:t>This enables </a:t>
            </a:r>
            <a:r>
              <a:rPr lang="en-US" dirty="0"/>
              <a:t>real-time reporting and analysis and simplified ETL processing</a:t>
            </a:r>
            <a:r>
              <a:rPr lang="en-US" dirty="0" smtClean="0"/>
              <a:t>, without </a:t>
            </a:r>
            <a:r>
              <a:rPr lang="en-US" dirty="0"/>
              <a:t>the need to extract data from the OLTP service </a:t>
            </a:r>
            <a:r>
              <a:rPr lang="en-US" dirty="0" smtClean="0"/>
              <a:t>to Amazon </a:t>
            </a:r>
            <a:r>
              <a:rPr lang="en-US" dirty="0"/>
              <a:t>S3 and load it afterwards</a:t>
            </a:r>
            <a:endParaRPr lang="en-US" dirty="0" smtClean="0"/>
          </a:p>
          <a:p>
            <a:r>
              <a:rPr lang="en-US" dirty="0"/>
              <a:t>The ability to access both Redshift tables and </a:t>
            </a:r>
            <a:r>
              <a:rPr lang="en-US" dirty="0" err="1"/>
              <a:t>Postgres</a:t>
            </a:r>
            <a:r>
              <a:rPr lang="en-US" dirty="0"/>
              <a:t> or </a:t>
            </a:r>
            <a:r>
              <a:rPr lang="en-US" dirty="0" smtClean="0"/>
              <a:t>MySQL tables </a:t>
            </a:r>
            <a:r>
              <a:rPr lang="en-US" dirty="0"/>
              <a:t>in a single query is </a:t>
            </a:r>
            <a:r>
              <a:rPr lang="en-US" dirty="0" smtClean="0"/>
              <a:t>effective allowing </a:t>
            </a:r>
            <a:r>
              <a:rPr lang="en-US" dirty="0"/>
              <a:t>users to have a </a:t>
            </a:r>
            <a:r>
              <a:rPr lang="en-US" dirty="0" smtClean="0"/>
              <a:t>fresh "</a:t>
            </a:r>
            <a:r>
              <a:rPr lang="en-US" dirty="0"/>
              <a:t>union all" view of their </a:t>
            </a:r>
            <a:r>
              <a:rPr lang="en-US" dirty="0" smtClean="0"/>
              <a:t>data</a:t>
            </a:r>
          </a:p>
          <a:p>
            <a:r>
              <a:rPr lang="en-US" dirty="0" smtClean="0"/>
              <a:t>In addition</a:t>
            </a:r>
            <a:r>
              <a:rPr lang="en-US" dirty="0"/>
              <a:t>, Redshift Federated Query includes a query </a:t>
            </a:r>
            <a:r>
              <a:rPr lang="en-US" dirty="0" smtClean="0"/>
              <a:t>optimization component </a:t>
            </a:r>
            <a:r>
              <a:rPr lang="en-US" dirty="0"/>
              <a:t>to determine the most efficient way to execute a </a:t>
            </a:r>
            <a:r>
              <a:rPr lang="en-US" dirty="0" smtClean="0"/>
              <a:t>federated query</a:t>
            </a:r>
            <a:r>
              <a:rPr lang="en-US" dirty="0"/>
              <a:t>, sending subqueries with filters and aggregations </a:t>
            </a:r>
            <a:r>
              <a:rPr lang="en-US" dirty="0" smtClean="0"/>
              <a:t>into the </a:t>
            </a:r>
            <a:r>
              <a:rPr lang="en-US" dirty="0"/>
              <a:t>OLTP source database to speed up query performance and </a:t>
            </a:r>
            <a:r>
              <a:rPr lang="en-US" dirty="0" smtClean="0"/>
              <a:t>reduce data </a:t>
            </a:r>
            <a:r>
              <a:rPr lang="en-US" dirty="0"/>
              <a:t>transfer over the </a:t>
            </a:r>
            <a:r>
              <a:rPr lang="en-US" dirty="0" smtClean="0"/>
              <a:t>network</a:t>
            </a:r>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1166247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Integration: Using The Best Tool for the Job (7)</a:t>
            </a:r>
            <a:endParaRPr lang="ru-RU" dirty="0"/>
          </a:p>
        </p:txBody>
      </p:sp>
      <p:sp>
        <p:nvSpPr>
          <p:cNvPr id="3" name="Объект 2"/>
          <p:cNvSpPr>
            <a:spLocks noGrp="1"/>
          </p:cNvSpPr>
          <p:nvPr>
            <p:ph idx="1"/>
          </p:nvPr>
        </p:nvSpPr>
        <p:spPr/>
        <p:txBody>
          <a:bodyPr>
            <a:normAutofit fontScale="92500" lnSpcReduction="20000"/>
          </a:bodyPr>
          <a:lstStyle/>
          <a:p>
            <a:r>
              <a:rPr lang="en-US" dirty="0"/>
              <a:t>The integration of Glue Elastic Views (GEV) with Redshift </a:t>
            </a:r>
            <a:r>
              <a:rPr lang="en-US" dirty="0" smtClean="0"/>
              <a:t>facilitates and </a:t>
            </a:r>
            <a:r>
              <a:rPr lang="en-US" dirty="0"/>
              <a:t>accelerates the ingestion of data from OLTP sources </a:t>
            </a:r>
            <a:r>
              <a:rPr lang="en-US" dirty="0" smtClean="0"/>
              <a:t>into Redshift</a:t>
            </a:r>
          </a:p>
          <a:p>
            <a:r>
              <a:rPr lang="en-US" dirty="0"/>
              <a:t>GEV enables the definition of views over AWS </a:t>
            </a:r>
            <a:r>
              <a:rPr lang="en-US" dirty="0" smtClean="0"/>
              <a:t>sources (</a:t>
            </a:r>
            <a:r>
              <a:rPr lang="en-US" dirty="0"/>
              <a:t>starting with </a:t>
            </a:r>
            <a:r>
              <a:rPr lang="en-US" dirty="0" err="1"/>
              <a:t>DynamoDB</a:t>
            </a:r>
            <a:r>
              <a:rPr lang="en-US" dirty="0"/>
              <a:t>, with additional sources to be </a:t>
            </a:r>
            <a:r>
              <a:rPr lang="en-US" dirty="0" smtClean="0"/>
              <a:t>added </a:t>
            </a:r>
            <a:r>
              <a:rPr lang="en-US" dirty="0"/>
              <a:t>later</a:t>
            </a:r>
            <a:r>
              <a:rPr lang="en-US" dirty="0" smtClean="0"/>
              <a:t>)</a:t>
            </a:r>
          </a:p>
          <a:p>
            <a:r>
              <a:rPr lang="en-US" dirty="0" smtClean="0"/>
              <a:t>The </a:t>
            </a:r>
            <a:r>
              <a:rPr lang="en-US" dirty="0"/>
              <a:t>views are defined in </a:t>
            </a:r>
            <a:r>
              <a:rPr lang="en-US" dirty="0" err="1"/>
              <a:t>PartiQL</a:t>
            </a:r>
            <a:r>
              <a:rPr lang="en-US" dirty="0"/>
              <a:t>, a language </a:t>
            </a:r>
            <a:r>
              <a:rPr lang="en-US" dirty="0" smtClean="0"/>
              <a:t>backwards compatible with </a:t>
            </a:r>
            <a:r>
              <a:rPr lang="en-US" dirty="0"/>
              <a:t>SQL, which can operate on both </a:t>
            </a:r>
            <a:r>
              <a:rPr lang="en-US" dirty="0" err="1"/>
              <a:t>schemaful</a:t>
            </a:r>
            <a:r>
              <a:rPr lang="en-US" dirty="0"/>
              <a:t> </a:t>
            </a:r>
            <a:r>
              <a:rPr lang="en-US" dirty="0" smtClean="0"/>
              <a:t>and </a:t>
            </a:r>
            <a:r>
              <a:rPr lang="en-US" dirty="0" err="1" smtClean="0"/>
              <a:t>schemaless</a:t>
            </a:r>
            <a:r>
              <a:rPr lang="en-US" dirty="0" smtClean="0"/>
              <a:t> sources</a:t>
            </a:r>
          </a:p>
          <a:p>
            <a:r>
              <a:rPr lang="en-US" dirty="0"/>
              <a:t>GEV offers a journal of changes to the view</a:t>
            </a:r>
            <a:r>
              <a:rPr lang="en-US" dirty="0" smtClean="0"/>
              <a:t>, i.e</a:t>
            </a:r>
            <a:r>
              <a:rPr lang="en-US" dirty="0"/>
              <a:t>., a stream of insert and delete </a:t>
            </a:r>
            <a:r>
              <a:rPr lang="en-US" dirty="0" smtClean="0"/>
              <a:t>changes</a:t>
            </a:r>
          </a:p>
          <a:p>
            <a:r>
              <a:rPr lang="en-US" dirty="0" smtClean="0"/>
              <a:t>Consequently</a:t>
            </a:r>
            <a:r>
              <a:rPr lang="en-US" dirty="0"/>
              <a:t>, the </a:t>
            </a:r>
            <a:r>
              <a:rPr lang="en-US" dirty="0" smtClean="0"/>
              <a:t>user can </a:t>
            </a:r>
            <a:r>
              <a:rPr lang="en-US" dirty="0"/>
              <a:t>define Redshift materialized views that reflect the data of </a:t>
            </a:r>
            <a:r>
              <a:rPr lang="en-US" dirty="0" smtClean="0"/>
              <a:t>the GEV </a:t>
            </a:r>
            <a:r>
              <a:rPr lang="en-US" dirty="0"/>
              <a:t>views; that is, Redshift materialized views that upon refresh</a:t>
            </a:r>
            <a:r>
              <a:rPr lang="en-US" dirty="0" smtClean="0"/>
              <a:t>, consume </a:t>
            </a:r>
            <a:r>
              <a:rPr lang="en-US" dirty="0"/>
              <a:t>the stream of inserts and deletes received from the journal</a:t>
            </a:r>
            <a:endParaRPr lang="en-US" dirty="0" smtClean="0"/>
          </a:p>
          <a:p>
            <a:endParaRPr lang="en-US" dirty="0" smtClean="0"/>
          </a:p>
          <a:p>
            <a:endParaRPr lang="en-US" dirty="0"/>
          </a:p>
          <a:p>
            <a:endParaRPr lang="en-US" dirty="0" smtClean="0"/>
          </a:p>
        </p:txBody>
      </p:sp>
    </p:spTree>
    <p:extLst>
      <p:ext uri="{BB962C8B-B14F-4D97-AF65-F5344CB8AC3E}">
        <p14:creationId xmlns:p14="http://schemas.microsoft.com/office/powerpoint/2010/main" val="4292081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Conclusion</a:t>
            </a:r>
            <a:endParaRPr lang="ru-RU" dirty="0"/>
          </a:p>
        </p:txBody>
      </p:sp>
      <p:sp>
        <p:nvSpPr>
          <p:cNvPr id="3" name="Объект 2"/>
          <p:cNvSpPr>
            <a:spLocks noGrp="1"/>
          </p:cNvSpPr>
          <p:nvPr>
            <p:ph idx="1"/>
          </p:nvPr>
        </p:nvSpPr>
        <p:spPr/>
        <p:txBody>
          <a:bodyPr>
            <a:normAutofit/>
          </a:bodyPr>
          <a:lstStyle/>
          <a:p>
            <a:r>
              <a:rPr lang="en-US" dirty="0" smtClean="0"/>
              <a:t>The discussed paper provides a lot of interesting data about current state of Amazon Redshift</a:t>
            </a:r>
          </a:p>
          <a:p>
            <a:r>
              <a:rPr lang="en-US" dirty="0" smtClean="0"/>
              <a:t>However, it is not easy estimate a quality of described features due very restricted information available</a:t>
            </a:r>
          </a:p>
          <a:p>
            <a:r>
              <a:rPr lang="en-US" dirty="0" smtClean="0"/>
              <a:t>Often, a short piece of text in the paper is the only available source of information</a:t>
            </a:r>
          </a:p>
          <a:p>
            <a:r>
              <a:rPr lang="en-US" dirty="0" smtClean="0"/>
              <a:t>I think it would be better for research community (and for AWS too) if people from the Redshift team to write and publish more articles with more detailed description of their research and development</a:t>
            </a:r>
            <a:endParaRPr lang="ru-RU" dirty="0"/>
          </a:p>
        </p:txBody>
      </p:sp>
    </p:spTree>
    <p:extLst>
      <p:ext uri="{BB962C8B-B14F-4D97-AF65-F5344CB8AC3E}">
        <p14:creationId xmlns:p14="http://schemas.microsoft.com/office/powerpoint/2010/main" val="40238414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14175</TotalTime>
  <Words>2691</Words>
  <Application>Microsoft Office PowerPoint</Application>
  <PresentationFormat>Широкоэкранный</PresentationFormat>
  <Paragraphs>254</Paragraphs>
  <Slides>42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42</vt:i4>
      </vt:variant>
    </vt:vector>
  </HeadingPairs>
  <TitlesOfParts>
    <vt:vector size="47" baseType="lpstr">
      <vt:lpstr>Arial</vt:lpstr>
      <vt:lpstr>Calibri</vt:lpstr>
      <vt:lpstr>Calibri Light</vt:lpstr>
      <vt:lpstr>Wingdings</vt:lpstr>
      <vt:lpstr>Тема Office</vt:lpstr>
      <vt:lpstr>New Face Kaleidoscope of Amazone Redshift</vt:lpstr>
      <vt:lpstr>Introduction (1)</vt:lpstr>
      <vt:lpstr>Introduction (2)</vt:lpstr>
      <vt:lpstr>Introduction (3)</vt:lpstr>
      <vt:lpstr>Introduction (4)</vt:lpstr>
      <vt:lpstr>Initial Design of RedShift: Simple architecture </vt:lpstr>
      <vt:lpstr>Modern General Architecture: Much More Complicated</vt:lpstr>
      <vt:lpstr>Performance – Query Execution (1)</vt:lpstr>
      <vt:lpstr>Performance – Query Execution (2)</vt:lpstr>
      <vt:lpstr>Performance – Query Execution (3)</vt:lpstr>
      <vt:lpstr>Performance – Query Execution (4)</vt:lpstr>
      <vt:lpstr>Performance – Query Execution (5)</vt:lpstr>
      <vt:lpstr>Performance – Query Execution (6)</vt:lpstr>
      <vt:lpstr>Performance – Query Execution (7)</vt:lpstr>
      <vt:lpstr>Performance – Query Execution (8)</vt:lpstr>
      <vt:lpstr>Performance – Query Execution (9)</vt:lpstr>
      <vt:lpstr>Performance – Query Execution (10)</vt:lpstr>
      <vt:lpstr>Scaling: Storage (1)</vt:lpstr>
      <vt:lpstr>Scaling: Storage (2)</vt:lpstr>
      <vt:lpstr>Scaling: Storage (3)</vt:lpstr>
      <vt:lpstr>Scaling: Storage (4)</vt:lpstr>
      <vt:lpstr>Scaling: Storage (5)</vt:lpstr>
      <vt:lpstr>Scaling: Storage (6)</vt:lpstr>
      <vt:lpstr>Scaling: Storage (7)</vt:lpstr>
      <vt:lpstr>Scaling: Compute (1)</vt:lpstr>
      <vt:lpstr>Scaling: Compute (2)</vt:lpstr>
      <vt:lpstr>Easy to Use: Automated Tuning and Operations (1)</vt:lpstr>
      <vt:lpstr>Easy to Use: Automated Tuning and Operations (2)</vt:lpstr>
      <vt:lpstr>Easy to Use: Automated Tuning and Operations (3)</vt:lpstr>
      <vt:lpstr>Easy to Use: Automated Tuning and Operations (4)</vt:lpstr>
      <vt:lpstr>Easy to Use: Automated Tuning and Operations (5)</vt:lpstr>
      <vt:lpstr>Easy to Use: Automated Tuning and Operations (6)</vt:lpstr>
      <vt:lpstr>Easy to Use: Automated Tuning and Operations (7)</vt:lpstr>
      <vt:lpstr>Integration: Using The Best Tool for the Job (1)</vt:lpstr>
      <vt:lpstr>Integration: Using The Best Tool for the Job (2)</vt:lpstr>
      <vt:lpstr>Integration: Using The Best Tool for the Job (3)</vt:lpstr>
      <vt:lpstr>Integration: Using The Best Tool for the Job (3)</vt:lpstr>
      <vt:lpstr>Integration: Using The Best Tool for the Job (4)</vt:lpstr>
      <vt:lpstr>Integration: Using The Best Tool for the Job (5)</vt:lpstr>
      <vt:lpstr>Integration: Using The Best Tool for the Job (6)</vt:lpstr>
      <vt:lpstr>Integration: Using The Best Tool for the Job (7)</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Data Warehouse and Real-time Analytics</dc:title>
  <dc:creator>Сергей</dc:creator>
  <cp:lastModifiedBy>Сергей</cp:lastModifiedBy>
  <cp:revision>133</cp:revision>
  <dcterms:created xsi:type="dcterms:W3CDTF">2021-05-25T08:40:18Z</dcterms:created>
  <dcterms:modified xsi:type="dcterms:W3CDTF">2023-04-18T09:58:14Z</dcterms:modified>
</cp:coreProperties>
</file>